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7"/>
  </p:notesMasterIdLst>
  <p:handoutMasterIdLst>
    <p:handoutMasterId r:id="rId28"/>
  </p:handoutMasterIdLst>
  <p:sldIdLst>
    <p:sldId id="256" r:id="rId2"/>
    <p:sldId id="307" r:id="rId3"/>
    <p:sldId id="257" r:id="rId4"/>
    <p:sldId id="294" r:id="rId5"/>
    <p:sldId id="258" r:id="rId6"/>
    <p:sldId id="289" r:id="rId7"/>
    <p:sldId id="259" r:id="rId8"/>
    <p:sldId id="301" r:id="rId9"/>
    <p:sldId id="305" r:id="rId10"/>
    <p:sldId id="261" r:id="rId11"/>
    <p:sldId id="306" r:id="rId12"/>
    <p:sldId id="304" r:id="rId13"/>
    <p:sldId id="295" r:id="rId14"/>
    <p:sldId id="296" r:id="rId15"/>
    <p:sldId id="297" r:id="rId16"/>
    <p:sldId id="298" r:id="rId17"/>
    <p:sldId id="299" r:id="rId18"/>
    <p:sldId id="266" r:id="rId19"/>
    <p:sldId id="291" r:id="rId20"/>
    <p:sldId id="293" r:id="rId21"/>
    <p:sldId id="279" r:id="rId22"/>
    <p:sldId id="292" r:id="rId23"/>
    <p:sldId id="302" r:id="rId24"/>
    <p:sldId id="303" r:id="rId25"/>
    <p:sldId id="267" r:id="rId26"/>
  </p:sldIdLst>
  <p:sldSz cx="9144000" cy="6858000" type="screen4x3"/>
  <p:notesSz cx="6858000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2" autoAdjust="0"/>
  </p:normalViewPr>
  <p:slideViewPr>
    <p:cSldViewPr>
      <p:cViewPr varScale="1">
        <p:scale>
          <a:sx n="121" d="100"/>
          <a:sy n="121" d="100"/>
        </p:scale>
        <p:origin x="83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1FDCD-4E7F-4861-A113-9189CE5ED6B6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9378824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DBC3B-B15D-4BC0-ABDB-D49E2EFE68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7989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609A6-8C9A-47EA-BBFA-673550C86936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2025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691063"/>
            <a:ext cx="548640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74211-827A-421E-94AE-49E0EE4B61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9982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Bei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75D88-7B53-45BF-95A5-F1AD7A8BF22F}" type="slidenum">
              <a:rPr lang="de-DE" smtClean="0">
                <a:solidFill>
                  <a:prstClr val="black"/>
                </a:solidFill>
              </a:rPr>
              <a:pPr/>
              <a:t>2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078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0B084DB3-333A-4734-BE55-3527DA1DB016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4DB3-333A-4734-BE55-3527DA1DB016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4DB3-333A-4734-BE55-3527DA1DB016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4DB3-333A-4734-BE55-3527DA1DB016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0B084DB3-333A-4734-BE55-3527DA1DB016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4DB3-333A-4734-BE55-3527DA1DB016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4DB3-333A-4734-BE55-3527DA1DB016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4DB3-333A-4734-BE55-3527DA1DB016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4DB3-333A-4734-BE55-3527DA1DB016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4DB3-333A-4734-BE55-3527DA1DB016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4DB3-333A-4734-BE55-3527DA1DB016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B084DB3-333A-4734-BE55-3527DA1DB016}" type="datetimeFigureOut">
              <a:rPr lang="de-DE" smtClean="0"/>
              <a:t>20.09.2022</a:t>
            </a:fld>
            <a:endParaRPr lang="de-D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6192688" cy="2160240"/>
          </a:xfrm>
        </p:spPr>
        <p:txBody>
          <a:bodyPr>
            <a:noAutofit/>
          </a:bodyPr>
          <a:lstStyle/>
          <a:p>
            <a:pPr algn="ctr"/>
            <a:r>
              <a:rPr lang="de-DE" sz="4400" dirty="0">
                <a:solidFill>
                  <a:srgbClr val="0070C0"/>
                </a:solidFill>
              </a:rPr>
              <a:t>Lernvideos im Unterricht erstellt für &amp; von Schülern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471" t="40598" r="49423" b="17180"/>
          <a:stretch/>
        </p:blipFill>
        <p:spPr bwMode="auto">
          <a:xfrm>
            <a:off x="611560" y="2420888"/>
            <a:ext cx="5400600" cy="3552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11550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Weitere Tipps zur Gestaltung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813690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/>
              <a:t>Länge: 3-5 Minuten</a:t>
            </a:r>
          </a:p>
          <a:p>
            <a:endParaRPr lang="de-DE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/>
              <a:t>Tonqualität ist grundsätzlich wichtiger als Bildqualität</a:t>
            </a:r>
          </a:p>
          <a:p>
            <a:r>
              <a:rPr lang="de-DE" sz="2400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/>
              <a:t>Nur Schlüsselbegriffe bzw. Kernaussagen visualisieren</a:t>
            </a:r>
          </a:p>
          <a:p>
            <a:endParaRPr lang="de-DE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/>
              <a:t>Möglichst zeitlose Beispiele verwenden</a:t>
            </a:r>
          </a:p>
          <a:p>
            <a:endParaRPr lang="de-DE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/>
              <a:t>Alltagsbezug / Praxisbezug herstellen</a:t>
            </a:r>
          </a:p>
          <a:p>
            <a:endParaRPr lang="de-DE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/>
              <a:t>Kleine Geschichten erzählen</a:t>
            </a:r>
          </a:p>
        </p:txBody>
      </p:sp>
      <p:pic>
        <p:nvPicPr>
          <p:cNvPr id="2050" name="Picture 2" descr="C:\Users\Colin\Pictures\Stif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171711"/>
            <a:ext cx="585317" cy="585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588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Weitere Tipps zur Gestaltung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8136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/>
              <a:t>Neue Inhalte: Regel-Beispiel / Wiederholung: Beispiel-Regel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/>
              <a:t>Verbal Zusammenhang zwischen Regel und Beispiel herstellen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/>
              <a:t>Ansehen des Videos mit einem Arbeitsauftrag verbinden    (z. B. zusammenfassen, pro/contra-Argumente sammeln, Stellung nehmen …usw.)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400" dirty="0"/>
              <a:t>Nach dem Video weitere Arbeitsaufträge zur Vertiefung bzw. Sicherung des Wissens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pic>
        <p:nvPicPr>
          <p:cNvPr id="2050" name="Picture 2" descr="C:\Users\Colin\Pictures\Stif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171711"/>
            <a:ext cx="585317" cy="585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164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Fazit zur Gestaltung von Lernvideos</a:t>
            </a:r>
          </a:p>
        </p:txBody>
      </p:sp>
      <p:sp>
        <p:nvSpPr>
          <p:cNvPr id="6" name="Rechteck 5"/>
          <p:cNvSpPr/>
          <p:nvPr/>
        </p:nvSpPr>
        <p:spPr>
          <a:xfrm>
            <a:off x="395536" y="2060848"/>
            <a:ext cx="7992888" cy="273630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Jedes gute Lernvideo steht und fällt mit dem Skript!</a:t>
            </a:r>
          </a:p>
          <a:p>
            <a:pPr algn="ctr"/>
            <a:r>
              <a:rPr lang="de-DE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Technische Tools sind zweitrangig!</a:t>
            </a:r>
          </a:p>
        </p:txBody>
      </p:sp>
    </p:spTree>
    <p:extLst>
      <p:ext uri="{BB962C8B-B14F-4D97-AF65-F5344CB8AC3E}">
        <p14:creationId xmlns:p14="http://schemas.microsoft.com/office/powerpoint/2010/main" val="329682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Gliederung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79208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de-DE" sz="2400" dirty="0"/>
              <a:t>Lernvideos allgemein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Bedeutung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Chancen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Gefahren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Schritte zum Lernvideo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Tipps zur Gestaltung</a:t>
            </a:r>
          </a:p>
          <a:p>
            <a:r>
              <a:rPr lang="de-DE" sz="2400" dirty="0"/>
              <a:t>2) Schüler erstellen Lernvideos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Ideen für den Unterricht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Bewertungsbogen</a:t>
            </a:r>
          </a:p>
          <a:p>
            <a:r>
              <a:rPr lang="de-DE" sz="2400" dirty="0"/>
              <a:t>3) Lehrer erstellen Lernvideos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/>
              <a:t>Ideen für den Unterricht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 err="1"/>
              <a:t>Simpleshow</a:t>
            </a:r>
            <a:r>
              <a:rPr lang="de-DE" sz="2400" dirty="0"/>
              <a:t> </a:t>
            </a:r>
            <a:r>
              <a:rPr lang="de-DE" sz="2400" dirty="0" err="1"/>
              <a:t>video</a:t>
            </a:r>
            <a:r>
              <a:rPr lang="de-DE" sz="2400" dirty="0"/>
              <a:t> </a:t>
            </a:r>
            <a:r>
              <a:rPr lang="de-DE" sz="2400" dirty="0" err="1"/>
              <a:t>maker</a:t>
            </a:r>
            <a:endParaRPr lang="de-DE" sz="2400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 err="1"/>
              <a:t>Screencasts</a:t>
            </a:r>
            <a:r>
              <a:rPr lang="de-DE" sz="2400" dirty="0"/>
              <a:t> mit OBS</a:t>
            </a:r>
          </a:p>
          <a:p>
            <a:r>
              <a:rPr lang="de-DE" sz="2400" dirty="0"/>
              <a:t>4) Gemeinsames Fazit</a:t>
            </a:r>
          </a:p>
        </p:txBody>
      </p:sp>
    </p:spTree>
    <p:extLst>
      <p:ext uri="{BB962C8B-B14F-4D97-AF65-F5344CB8AC3E}">
        <p14:creationId xmlns:p14="http://schemas.microsoft.com/office/powerpoint/2010/main" val="2233502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Schüler erstellen Lernvideos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82809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Einige Gedanken und Ideen zum Einsatz im Unterricht:</a:t>
            </a:r>
          </a:p>
          <a:p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Gegen Ende einer Unterrichtseinheit/Themenkomplex als Zusammenfassung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Zur Erarbeitung eines komplexen Themengebietes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In Kleingruppen (3-4 Schüler), arbeitsteilige Gruppenarbeit </a:t>
            </a:r>
          </a:p>
          <a:p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Als Ersatz zu einem Referat/Plakat etc.                            </a:t>
            </a:r>
          </a:p>
          <a:p>
            <a:r>
              <a:rPr lang="de-DE" sz="2400" dirty="0"/>
              <a:t>     (z. B. Ausbildungsbetrieb vorstellen mit Imagefilm)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Gemeinsame Klausurvorbereitung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1769097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Schüler erstellen Lernvideos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Ein Vorschlag für eine Bewertung von Lernvideos:</a:t>
            </a:r>
          </a:p>
          <a:p>
            <a:endParaRPr lang="de-DE" sz="2400" dirty="0"/>
          </a:p>
          <a:p>
            <a:endParaRPr lang="de-DE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6552728" cy="4494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Colin\Pictures\Stif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9602" y="6093295"/>
            <a:ext cx="585317" cy="585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6765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Gliederung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79208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de-DE" sz="2400" dirty="0"/>
              <a:t>Lernvideos allgemein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Bedeutung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Chancen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Gefahren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Schritte zum Lernvideo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Tipps zur Gestaltung</a:t>
            </a:r>
          </a:p>
          <a:p>
            <a:r>
              <a:rPr lang="de-DE" sz="2400" dirty="0"/>
              <a:t>2) Schüler erstellen Lernvideos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Ideen für den Unterricht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Bewertungsbogen</a:t>
            </a:r>
          </a:p>
          <a:p>
            <a:r>
              <a:rPr lang="de-DE" sz="2400" dirty="0"/>
              <a:t>3) Lehrer erstellen Lernvideos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/>
              <a:t>Ideen für den Unterricht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 err="1"/>
              <a:t>Simpleshow</a:t>
            </a:r>
            <a:r>
              <a:rPr lang="de-DE" sz="2400" dirty="0"/>
              <a:t> </a:t>
            </a:r>
            <a:r>
              <a:rPr lang="de-DE" sz="2400" dirty="0" err="1"/>
              <a:t>video</a:t>
            </a:r>
            <a:r>
              <a:rPr lang="de-DE" sz="2400" dirty="0"/>
              <a:t> </a:t>
            </a:r>
            <a:r>
              <a:rPr lang="de-DE" sz="2400" dirty="0" err="1"/>
              <a:t>maker</a:t>
            </a:r>
            <a:endParaRPr lang="de-DE" sz="2400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 err="1"/>
              <a:t>Screencasts</a:t>
            </a:r>
            <a:r>
              <a:rPr lang="de-DE" sz="2400" dirty="0"/>
              <a:t> mit OBS</a:t>
            </a:r>
          </a:p>
          <a:p>
            <a:r>
              <a:rPr lang="de-DE" sz="2400" dirty="0"/>
              <a:t>4) Gemeinsames Fazit</a:t>
            </a:r>
          </a:p>
        </p:txBody>
      </p:sp>
    </p:spTree>
    <p:extLst>
      <p:ext uri="{BB962C8B-B14F-4D97-AF65-F5344CB8AC3E}">
        <p14:creationId xmlns:p14="http://schemas.microsoft.com/office/powerpoint/2010/main" val="140304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Lehrer erstellen Lernvideos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792088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Einige Gedanken und Ideen zum Einsatz im Unterricht:</a:t>
            </a:r>
          </a:p>
          <a:p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Grundsätzlich in allen Phasen des Unterrichts einsetzbar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Besonders geeignet als motivierender Einstieg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err="1"/>
              <a:t>Erklärvideo</a:t>
            </a:r>
            <a:r>
              <a:rPr lang="de-DE" sz="2400" dirty="0"/>
              <a:t> als Veranschaulichung komplexer Sachverhalte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Zusammenfassung von Inhalten zur eigenständigen Überprüfung durch die Schüler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Zur selbstständigen Arbeit der Schüler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Emotionaler Auftakt für eine Diskussion</a:t>
            </a:r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6424177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err="1">
                <a:solidFill>
                  <a:srgbClr val="0070C0"/>
                </a:solidFill>
              </a:rPr>
              <a:t>Simpleshow</a:t>
            </a:r>
            <a:r>
              <a:rPr lang="de-DE" sz="4400" dirty="0">
                <a:solidFill>
                  <a:srgbClr val="0070C0"/>
                </a:solidFill>
              </a:rPr>
              <a:t> </a:t>
            </a:r>
            <a:r>
              <a:rPr lang="de-DE" sz="4400" dirty="0" err="1">
                <a:solidFill>
                  <a:srgbClr val="0070C0"/>
                </a:solidFill>
              </a:rPr>
              <a:t>video</a:t>
            </a:r>
            <a:r>
              <a:rPr lang="de-DE" sz="4400" dirty="0">
                <a:solidFill>
                  <a:srgbClr val="0070C0"/>
                </a:solidFill>
              </a:rPr>
              <a:t> </a:t>
            </a:r>
            <a:r>
              <a:rPr lang="de-DE" sz="4400" dirty="0" err="1">
                <a:solidFill>
                  <a:srgbClr val="0070C0"/>
                </a:solidFill>
              </a:rPr>
              <a:t>maker</a:t>
            </a:r>
            <a:endParaRPr lang="de-DE" sz="4400" dirty="0">
              <a:solidFill>
                <a:srgbClr val="0070C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7920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Beispiel:</a:t>
            </a:r>
          </a:p>
          <a:p>
            <a:endParaRPr lang="de-DE" sz="2800" dirty="0"/>
          </a:p>
          <a:p>
            <a:endParaRPr lang="de-DE" sz="2800" dirty="0"/>
          </a:p>
        </p:txBody>
      </p:sp>
      <p:pic>
        <p:nvPicPr>
          <p:cNvPr id="6" name="Picture 2" descr="C:\Users\Colin\Pictures\Stif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9602" y="6093295"/>
            <a:ext cx="585317" cy="585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2390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err="1">
                <a:solidFill>
                  <a:srgbClr val="0070C0"/>
                </a:solidFill>
              </a:rPr>
              <a:t>Simpleshow</a:t>
            </a:r>
            <a:r>
              <a:rPr lang="de-DE" sz="4400" dirty="0">
                <a:solidFill>
                  <a:srgbClr val="0070C0"/>
                </a:solidFill>
              </a:rPr>
              <a:t> </a:t>
            </a:r>
            <a:r>
              <a:rPr lang="de-DE" sz="4400" dirty="0" err="1">
                <a:solidFill>
                  <a:srgbClr val="0070C0"/>
                </a:solidFill>
              </a:rPr>
              <a:t>video</a:t>
            </a:r>
            <a:r>
              <a:rPr lang="de-DE" sz="4400" dirty="0">
                <a:solidFill>
                  <a:srgbClr val="0070C0"/>
                </a:solidFill>
              </a:rPr>
              <a:t> </a:t>
            </a:r>
            <a:r>
              <a:rPr lang="de-DE" sz="4400" dirty="0" err="1">
                <a:solidFill>
                  <a:srgbClr val="0070C0"/>
                </a:solidFill>
              </a:rPr>
              <a:t>maker</a:t>
            </a:r>
            <a:endParaRPr lang="de-DE" sz="4400" dirty="0">
              <a:solidFill>
                <a:srgbClr val="0070C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7920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Aufgaben:</a:t>
            </a:r>
          </a:p>
          <a:p>
            <a:endParaRPr lang="de-DE" sz="2400" dirty="0"/>
          </a:p>
          <a:p>
            <a:pPr marL="514350" indent="-514350">
              <a:buAutoNum type="arabicParenR"/>
            </a:pPr>
            <a:r>
              <a:rPr lang="de-DE" sz="2400" b="1" dirty="0"/>
              <a:t>Speichern</a:t>
            </a:r>
            <a:r>
              <a:rPr lang="de-DE" sz="2400" dirty="0"/>
              <a:t> Sie das Handout „</a:t>
            </a:r>
            <a:r>
              <a:rPr lang="de-DE" sz="2400" dirty="0" err="1"/>
              <a:t>Simpleshow</a:t>
            </a:r>
            <a:r>
              <a:rPr lang="de-DE" sz="2400" dirty="0"/>
              <a:t> </a:t>
            </a:r>
            <a:r>
              <a:rPr lang="de-DE" sz="2400" dirty="0" err="1"/>
              <a:t>video</a:t>
            </a:r>
            <a:r>
              <a:rPr lang="de-DE" sz="2400" dirty="0"/>
              <a:t> </a:t>
            </a:r>
            <a:r>
              <a:rPr lang="de-DE" sz="2400" dirty="0" err="1"/>
              <a:t>maker</a:t>
            </a:r>
            <a:r>
              <a:rPr lang="de-DE" sz="2400" dirty="0"/>
              <a:t>“ in Ihrem Verzeichnis.</a:t>
            </a:r>
          </a:p>
          <a:p>
            <a:pPr marL="514350" indent="-514350">
              <a:buAutoNum type="arabicParenR"/>
            </a:pPr>
            <a:r>
              <a:rPr lang="de-DE" sz="2400" b="1" dirty="0"/>
              <a:t>Öffnen</a:t>
            </a:r>
            <a:r>
              <a:rPr lang="de-DE" sz="2400" dirty="0"/>
              <a:t> Sie das Handout.</a:t>
            </a:r>
            <a:r>
              <a:rPr lang="de-DE" sz="2400" b="1" dirty="0"/>
              <a:t> </a:t>
            </a:r>
          </a:p>
          <a:p>
            <a:pPr marL="514350" indent="-514350">
              <a:buAutoNum type="arabicParenR"/>
            </a:pPr>
            <a:r>
              <a:rPr lang="de-DE" sz="2400" b="1" dirty="0"/>
              <a:t>Eröffnen</a:t>
            </a:r>
            <a:r>
              <a:rPr lang="de-DE" sz="2400" dirty="0"/>
              <a:t> Sie ein kostenloses Nutzerkonto bei </a:t>
            </a:r>
            <a:r>
              <a:rPr lang="de-DE" sz="2400" dirty="0" err="1"/>
              <a:t>Simpleshow</a:t>
            </a:r>
            <a:r>
              <a:rPr lang="de-DE" sz="2400" dirty="0"/>
              <a:t> </a:t>
            </a:r>
            <a:r>
              <a:rPr lang="de-DE" sz="2400" dirty="0" err="1"/>
              <a:t>video</a:t>
            </a:r>
            <a:r>
              <a:rPr lang="de-DE" sz="2400" dirty="0"/>
              <a:t> </a:t>
            </a:r>
            <a:r>
              <a:rPr lang="de-DE" sz="2400" dirty="0" err="1"/>
              <a:t>maker</a:t>
            </a:r>
            <a:r>
              <a:rPr lang="de-DE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39152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0070C0"/>
                </a:solidFill>
              </a:rPr>
              <a:t>Vorstellung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544" y="1412776"/>
            <a:ext cx="81369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prstClr val="black"/>
                </a:solidFill>
              </a:rPr>
              <a:t>Colin Slater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prstClr val="black"/>
                </a:solidFill>
              </a:rPr>
              <a:t>Referendar seit 01.02.2022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prstClr val="black"/>
                </a:solidFill>
              </a:rPr>
              <a:t>Fächer: Wirtschaft und Informatik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prstClr val="black"/>
                </a:solidFill>
              </a:rPr>
              <a:t>Berufliche Schule der Hanse- und Universitätsstadt Rostock    – Technik –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prstClr val="black"/>
                </a:solidFill>
              </a:rPr>
              <a:t>E-Mail: slater@bs-technik-rostock.de</a:t>
            </a:r>
          </a:p>
        </p:txBody>
      </p:sp>
    </p:spTree>
    <p:extLst>
      <p:ext uri="{BB962C8B-B14F-4D97-AF65-F5344CB8AC3E}">
        <p14:creationId xmlns:p14="http://schemas.microsoft.com/office/powerpoint/2010/main" val="37754893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err="1">
                <a:solidFill>
                  <a:srgbClr val="0070C0"/>
                </a:solidFill>
              </a:rPr>
              <a:t>Simpleshow</a:t>
            </a:r>
            <a:r>
              <a:rPr lang="de-DE" sz="4400" dirty="0">
                <a:solidFill>
                  <a:srgbClr val="0070C0"/>
                </a:solidFill>
              </a:rPr>
              <a:t> </a:t>
            </a:r>
            <a:r>
              <a:rPr lang="de-DE" sz="4400" dirty="0" err="1">
                <a:solidFill>
                  <a:srgbClr val="0070C0"/>
                </a:solidFill>
              </a:rPr>
              <a:t>video</a:t>
            </a:r>
            <a:r>
              <a:rPr lang="de-DE" sz="4400" dirty="0">
                <a:solidFill>
                  <a:srgbClr val="0070C0"/>
                </a:solidFill>
              </a:rPr>
              <a:t> </a:t>
            </a:r>
            <a:r>
              <a:rPr lang="de-DE" sz="4400" dirty="0" err="1">
                <a:solidFill>
                  <a:srgbClr val="0070C0"/>
                </a:solidFill>
              </a:rPr>
              <a:t>maker</a:t>
            </a:r>
            <a:endParaRPr lang="de-DE" sz="4400" dirty="0">
              <a:solidFill>
                <a:srgbClr val="0070C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792088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Aufgaben:</a:t>
            </a:r>
          </a:p>
          <a:p>
            <a:endParaRPr lang="de-DE" sz="2000" dirty="0"/>
          </a:p>
          <a:p>
            <a:pPr marL="514350" indent="-514350">
              <a:buFont typeface="+mj-lt"/>
              <a:buAutoNum type="arabicParenR" startAt="4"/>
            </a:pPr>
            <a:r>
              <a:rPr lang="de-DE" sz="2000" b="1" dirty="0"/>
              <a:t>Erstellen</a:t>
            </a:r>
            <a:r>
              <a:rPr lang="de-DE" sz="2000" dirty="0"/>
              <a:t> Sie ein Lernvideo mithilfe des „Beispieltext.docx“.</a:t>
            </a:r>
          </a:p>
          <a:p>
            <a:pPr marL="971550" lvl="1" indent="-514350">
              <a:buFont typeface="+mj-lt"/>
              <a:buAutoNum type="alphaLcPeriod"/>
            </a:pPr>
            <a:r>
              <a:rPr lang="de-DE" sz="2000" b="1" dirty="0"/>
              <a:t>Wählen</a:t>
            </a:r>
            <a:r>
              <a:rPr lang="de-DE" sz="2000" dirty="0"/>
              <a:t> Sie die Vorlage: Beruflich leere Vorlage.</a:t>
            </a:r>
          </a:p>
          <a:p>
            <a:pPr marL="971550" lvl="1" indent="-514350">
              <a:buFont typeface="+mj-lt"/>
              <a:buAutoNum type="alphaLcPeriod"/>
            </a:pPr>
            <a:r>
              <a:rPr lang="de-DE" sz="2000" b="1" dirty="0"/>
              <a:t>Kopieren</a:t>
            </a:r>
            <a:r>
              <a:rPr lang="de-DE" sz="2000" dirty="0"/>
              <a:t> Sie den Text entsprechend in die Vorlage.</a:t>
            </a:r>
          </a:p>
          <a:p>
            <a:pPr marL="971550" lvl="1" indent="-514350">
              <a:buFont typeface="+mj-lt"/>
              <a:buAutoNum type="alphaLcPeriod"/>
            </a:pPr>
            <a:r>
              <a:rPr lang="de-DE" sz="2000" b="1" dirty="0"/>
              <a:t>Löschen</a:t>
            </a:r>
            <a:r>
              <a:rPr lang="de-DE" sz="2000" dirty="0"/>
              <a:t> Sie das B in Szene 3 und ordnen die übrigen Bilder nebeneinander an.</a:t>
            </a:r>
          </a:p>
          <a:p>
            <a:pPr marL="971550" lvl="1" indent="-514350">
              <a:buFont typeface="+mj-lt"/>
              <a:buAutoNum type="alphaLcPeriod"/>
            </a:pPr>
            <a:r>
              <a:rPr lang="de-DE" sz="2000" b="1" dirty="0"/>
              <a:t>Ersetzen</a:t>
            </a:r>
            <a:r>
              <a:rPr lang="de-DE" sz="2000" dirty="0"/>
              <a:t> Sie das Bild beim Begriff Klassisch durch den Text „Klassisch“</a:t>
            </a:r>
          </a:p>
          <a:p>
            <a:pPr marL="971550" lvl="1" indent="-514350">
              <a:buFont typeface="+mj-lt"/>
              <a:buAutoNum type="alphaLcPeriod"/>
            </a:pPr>
            <a:r>
              <a:rPr lang="de-DE" sz="2000" b="1" dirty="0"/>
              <a:t>Suchen</a:t>
            </a:r>
            <a:r>
              <a:rPr lang="de-DE" sz="2000" dirty="0"/>
              <a:t> Sie das Bild des Paketboten und spiegeln Sie es.</a:t>
            </a:r>
          </a:p>
          <a:p>
            <a:pPr marL="971550" lvl="1" indent="-514350">
              <a:buFont typeface="+mj-lt"/>
              <a:buAutoNum type="alphaLcPeriod"/>
            </a:pPr>
            <a:r>
              <a:rPr lang="de-DE" sz="2000" b="1" dirty="0"/>
              <a:t>Suchen</a:t>
            </a:r>
            <a:r>
              <a:rPr lang="de-DE" sz="2000" dirty="0"/>
              <a:t> Sie für den Begriff Artikel in Szene 7 nach einem besseren Bild. Tippen Sie dazu in die Suchzeile das Wort Produkt und wählen Sie die Palette mit dem Karton aus.</a:t>
            </a:r>
          </a:p>
          <a:p>
            <a:pPr marL="971550" lvl="1" indent="-514350">
              <a:buFont typeface="+mj-lt"/>
              <a:buAutoNum type="alphaLcPeriod"/>
            </a:pPr>
            <a:r>
              <a:rPr lang="de-DE" sz="2000" b="1" dirty="0"/>
              <a:t>Ersetzen</a:t>
            </a:r>
            <a:r>
              <a:rPr lang="de-DE" sz="2000" dirty="0"/>
              <a:t> Sie das Bild des Klemmbretts in Szene 6 durch ein selbsthochgeladenes Bild. Nutzen Sie sie Datei „Stift.png“  </a:t>
            </a:r>
          </a:p>
        </p:txBody>
      </p:sp>
    </p:spTree>
    <p:extLst>
      <p:ext uri="{BB962C8B-B14F-4D97-AF65-F5344CB8AC3E}">
        <p14:creationId xmlns:p14="http://schemas.microsoft.com/office/powerpoint/2010/main" val="5734052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Open Broadcast Studio (OBS)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Beispiel:</a:t>
            </a:r>
          </a:p>
        </p:txBody>
      </p:sp>
    </p:spTree>
    <p:extLst>
      <p:ext uri="{BB962C8B-B14F-4D97-AF65-F5344CB8AC3E}">
        <p14:creationId xmlns:p14="http://schemas.microsoft.com/office/powerpoint/2010/main" val="20742605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Open Broadcast Studio (OBS)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79208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Aufgaben:</a:t>
            </a:r>
          </a:p>
          <a:p>
            <a:endParaRPr lang="de-DE" sz="2800" dirty="0"/>
          </a:p>
          <a:p>
            <a:pPr marL="514350" indent="-514350">
              <a:buAutoNum type="arabicParenR"/>
            </a:pPr>
            <a:r>
              <a:rPr lang="de-DE" sz="2800" b="1" dirty="0"/>
              <a:t>Öffnen</a:t>
            </a:r>
            <a:r>
              <a:rPr lang="de-DE" sz="2800" dirty="0"/>
              <a:t> Sie das Handout.</a:t>
            </a:r>
            <a:r>
              <a:rPr lang="de-DE" sz="2800" b="1" dirty="0"/>
              <a:t> </a:t>
            </a:r>
          </a:p>
          <a:p>
            <a:pPr marL="514350" indent="-514350">
              <a:buAutoNum type="arabicParenR"/>
            </a:pPr>
            <a:r>
              <a:rPr lang="de-DE" sz="2800" b="1" dirty="0"/>
              <a:t>Installieren</a:t>
            </a:r>
            <a:r>
              <a:rPr lang="de-DE" sz="2800" dirty="0"/>
              <a:t> Sie die kostenlose Anwendung OBS Studio.</a:t>
            </a:r>
          </a:p>
          <a:p>
            <a:pPr marL="514350" indent="-514350">
              <a:buAutoNum type="arabicParenR"/>
            </a:pPr>
            <a:r>
              <a:rPr lang="de-DE" sz="2800" b="1" dirty="0"/>
              <a:t>Erstellen</a:t>
            </a:r>
            <a:r>
              <a:rPr lang="de-DE" sz="2800" dirty="0"/>
              <a:t> Sie ein eigenes Lernvideo. Nutzen Sie dazu die bereitgestellte PowerPoint-Präsentation „</a:t>
            </a:r>
            <a:r>
              <a:rPr lang="de-DE" sz="2800" dirty="0" err="1"/>
              <a:t>BeispielPPP</a:t>
            </a:r>
            <a:r>
              <a:rPr lang="de-DE" sz="2800" dirty="0"/>
              <a:t>“.</a:t>
            </a:r>
          </a:p>
          <a:p>
            <a:endParaRPr lang="de-DE" sz="2800" dirty="0"/>
          </a:p>
        </p:txBody>
      </p:sp>
      <p:pic>
        <p:nvPicPr>
          <p:cNvPr id="6" name="Picture 2" descr="C:\Users\Colin\Pictures\Stif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9602" y="6093295"/>
            <a:ext cx="585317" cy="585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6393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Gliederung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79208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de-DE" sz="2400" dirty="0"/>
              <a:t>Lernvideos allgemein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Bedeutung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Chancen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Gefahren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Schritte zum Lernvideo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Tipps zur Gestaltung</a:t>
            </a:r>
          </a:p>
          <a:p>
            <a:r>
              <a:rPr lang="de-DE" sz="2400" dirty="0"/>
              <a:t>2) Schüler erstellen Lernvideos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Ideen für den Unterricht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Bewertungsbogen</a:t>
            </a:r>
          </a:p>
          <a:p>
            <a:r>
              <a:rPr lang="de-DE" sz="2400" dirty="0"/>
              <a:t>3) Lehrer erstellen Lernvideos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/>
              <a:t>Ideen für den Unterricht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 err="1"/>
              <a:t>Simpleshow</a:t>
            </a:r>
            <a:r>
              <a:rPr lang="de-DE" sz="2400" dirty="0"/>
              <a:t> </a:t>
            </a:r>
            <a:r>
              <a:rPr lang="de-DE" sz="2400" dirty="0" err="1"/>
              <a:t>video</a:t>
            </a:r>
            <a:r>
              <a:rPr lang="de-DE" sz="2400" dirty="0"/>
              <a:t> </a:t>
            </a:r>
            <a:r>
              <a:rPr lang="de-DE" sz="2400" dirty="0" err="1"/>
              <a:t>maker</a:t>
            </a:r>
            <a:endParaRPr lang="de-DE" sz="2400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 err="1"/>
              <a:t>Screencasts</a:t>
            </a:r>
            <a:r>
              <a:rPr lang="de-DE" sz="2400" dirty="0"/>
              <a:t> mit OBS</a:t>
            </a:r>
          </a:p>
          <a:p>
            <a:r>
              <a:rPr lang="de-DE" sz="2400" dirty="0"/>
              <a:t>4) Gemeinsames Fazit</a:t>
            </a:r>
          </a:p>
        </p:txBody>
      </p:sp>
    </p:spTree>
    <p:extLst>
      <p:ext uri="{BB962C8B-B14F-4D97-AF65-F5344CB8AC3E}">
        <p14:creationId xmlns:p14="http://schemas.microsoft.com/office/powerpoint/2010/main" val="235812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Gemeinsames Fazit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Was halten Sie von den vorgestellten Möglichkeiten?</a:t>
            </a:r>
          </a:p>
        </p:txBody>
      </p:sp>
    </p:spTree>
    <p:extLst>
      <p:ext uri="{BB962C8B-B14F-4D97-AF65-F5344CB8AC3E}">
        <p14:creationId xmlns:p14="http://schemas.microsoft.com/office/powerpoint/2010/main" val="27276297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Quellen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792088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cs typeface="Arial" panose="020B0604020202020204" pitchFamily="34" charset="0"/>
              </a:rPr>
              <a:t>Rat für kulturelle Bildung (): UGEND / YOUTUBE / KULTURELLE BILDUNG.</a:t>
            </a:r>
          </a:p>
          <a:p>
            <a:r>
              <a:rPr lang="de-DE" sz="1000" dirty="0">
                <a:cs typeface="Arial" panose="020B0604020202020204" pitchFamily="34" charset="0"/>
              </a:rPr>
              <a:t>HORIZONT 2019. Unter URL: https://www.rat-kulturelle-bildung.de/fileadmin/user_upload/pdf/Studie_YouTube_Webversion_final_2.pdf [abgerufen am 09.08.2022].</a:t>
            </a:r>
          </a:p>
          <a:p>
            <a:endParaRPr lang="de-DE" sz="1000" dirty="0">
              <a:cs typeface="Arial" panose="020B0604020202020204" pitchFamily="34" charset="0"/>
            </a:endParaRPr>
          </a:p>
          <a:p>
            <a:r>
              <a:rPr lang="de-DE" sz="1000" dirty="0">
                <a:cs typeface="Arial" panose="020B0604020202020204" pitchFamily="34" charset="0"/>
              </a:rPr>
              <a:t>Medienpädagogischer Forschungsverbund Südwest (2020): JIM-Studie 2020. Unter URL: https://www.mpfs.de/fileadmin/files/Studien/JIM/2020/JIM-Studie-2020_Web_final.pdf [abgerufen am 08.08.2022].</a:t>
            </a:r>
          </a:p>
          <a:p>
            <a:endParaRPr lang="de-DE" sz="1000" dirty="0">
              <a:cs typeface="Arial" panose="020B0604020202020204" pitchFamily="34" charset="0"/>
            </a:endParaRPr>
          </a:p>
          <a:p>
            <a:r>
              <a:rPr lang="de-DE" sz="1000" dirty="0">
                <a:cs typeface="Arial" panose="020B0604020202020204" pitchFamily="34" charset="0"/>
              </a:rPr>
              <a:t>Cornelsen (2020): Besser unterrichten mit Videos. Unter URL: https://www.cornelsen.de/magazin/beitraege/besser-unterrichten-mit-videos [abgerufen am 09.08.2022].</a:t>
            </a:r>
          </a:p>
          <a:p>
            <a:endParaRPr lang="de-DE" sz="1000" dirty="0">
              <a:cs typeface="Arial" panose="020B0604020202020204" pitchFamily="34" charset="0"/>
            </a:endParaRPr>
          </a:p>
          <a:p>
            <a:r>
              <a:rPr lang="de-DE" sz="1000" dirty="0">
                <a:cs typeface="Arial" panose="020B0604020202020204" pitchFamily="34" charset="0"/>
              </a:rPr>
              <a:t>Duden (o. J.): Mit Videos lernen – Vor- und Nachteile von Lernvideos. Unter URL: https://learnattack.de/magazin/mit-videos-lernen/ [abgerufen am 08.08.2022].</a:t>
            </a:r>
          </a:p>
          <a:p>
            <a:endParaRPr lang="de-DE" sz="1000" dirty="0">
              <a:cs typeface="Arial" panose="020B0604020202020204" pitchFamily="34" charset="0"/>
            </a:endParaRPr>
          </a:p>
          <a:p>
            <a:r>
              <a:rPr lang="de-DE" sz="1000" dirty="0" err="1">
                <a:cs typeface="Arial" panose="020B0604020202020204" pitchFamily="34" charset="0"/>
              </a:rPr>
              <a:t>Grin</a:t>
            </a:r>
            <a:r>
              <a:rPr lang="de-DE" sz="1000" dirty="0">
                <a:cs typeface="Arial" panose="020B0604020202020204" pitchFamily="34" charset="0"/>
              </a:rPr>
              <a:t> (o. J.): Ist das Lernen mit Videos effektiv? Vor- und Nachteile. Unter URL: </a:t>
            </a:r>
          </a:p>
          <a:p>
            <a:r>
              <a:rPr lang="de-DE" sz="1000" dirty="0">
                <a:cs typeface="Arial" panose="020B0604020202020204" pitchFamily="34" charset="0"/>
              </a:rPr>
              <a:t>https://www.grin.com/de/magazin-studierende/ist-das-lernen-mit-videos-effektiv-vor-und-nachteile/ [abgerufen am 09.08.2022].</a:t>
            </a:r>
          </a:p>
          <a:p>
            <a:endParaRPr lang="de-DE" sz="1000" dirty="0">
              <a:cs typeface="Arial" panose="020B0604020202020204" pitchFamily="34" charset="0"/>
            </a:endParaRPr>
          </a:p>
          <a:p>
            <a:r>
              <a:rPr lang="de-DE" sz="1000" dirty="0" err="1">
                <a:cs typeface="Arial" panose="020B0604020202020204" pitchFamily="34" charset="0"/>
              </a:rPr>
              <a:t>Dorgerloh</a:t>
            </a:r>
            <a:r>
              <a:rPr lang="de-DE" sz="1000" dirty="0">
                <a:cs typeface="Arial" panose="020B0604020202020204" pitchFamily="34" charset="0"/>
              </a:rPr>
              <a:t>, Stephan / Wolf, Karsten (2020): Lehren und Lernen mit Tutorials und </a:t>
            </a:r>
            <a:r>
              <a:rPr lang="de-DE" sz="1000" dirty="0" err="1">
                <a:cs typeface="Arial" panose="020B0604020202020204" pitchFamily="34" charset="0"/>
              </a:rPr>
              <a:t>Erklärvideos</a:t>
            </a:r>
            <a:r>
              <a:rPr lang="de-DE" sz="1000" dirty="0">
                <a:cs typeface="Arial" panose="020B0604020202020204" pitchFamily="34" charset="0"/>
              </a:rPr>
              <a:t>. Weinheim: Beltz Verlag.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3504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Gliederung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79208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de-DE" sz="2400" dirty="0"/>
              <a:t>Lernvideos allgemein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Bedeutung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Chancen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Risiken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Schritte zum Lernvideo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Tipps zur Gestaltung</a:t>
            </a:r>
          </a:p>
          <a:p>
            <a:r>
              <a:rPr lang="de-DE" sz="2400" dirty="0"/>
              <a:t>2) Schüler erstellen Lernvideos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Ideen für den Unterricht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/>
              <a:t>Bewertungsbogen</a:t>
            </a:r>
          </a:p>
          <a:p>
            <a:r>
              <a:rPr lang="de-DE" sz="2400" dirty="0"/>
              <a:t>3) Lehrer erstellen Lernvideos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/>
              <a:t>Ideen für den Unterricht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 err="1"/>
              <a:t>Simpleshow</a:t>
            </a:r>
            <a:r>
              <a:rPr lang="de-DE" sz="2400" dirty="0"/>
              <a:t> </a:t>
            </a:r>
            <a:r>
              <a:rPr lang="de-DE" sz="2400" dirty="0" err="1"/>
              <a:t>video</a:t>
            </a:r>
            <a:r>
              <a:rPr lang="de-DE" sz="2400" dirty="0"/>
              <a:t> </a:t>
            </a:r>
            <a:r>
              <a:rPr lang="de-DE" sz="2400" dirty="0" err="1"/>
              <a:t>maker</a:t>
            </a:r>
            <a:endParaRPr lang="de-DE" sz="2400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 err="1"/>
              <a:t>Screencasts</a:t>
            </a:r>
            <a:r>
              <a:rPr lang="de-DE" sz="2400" dirty="0"/>
              <a:t> mit OBS</a:t>
            </a:r>
          </a:p>
          <a:p>
            <a:r>
              <a:rPr lang="de-DE" sz="2400" dirty="0"/>
              <a:t>4) Gemeinsames Fazit</a:t>
            </a:r>
          </a:p>
        </p:txBody>
      </p:sp>
    </p:spTree>
    <p:extLst>
      <p:ext uri="{BB962C8B-B14F-4D97-AF65-F5344CB8AC3E}">
        <p14:creationId xmlns:p14="http://schemas.microsoft.com/office/powerpoint/2010/main" val="2018284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Bedeutung von Lernvideos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7920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Ein paar Statistiken der Studie „Jugend/</a:t>
            </a:r>
            <a:r>
              <a:rPr lang="de-DE" sz="2400" dirty="0" err="1"/>
              <a:t>Youtube</a:t>
            </a:r>
            <a:r>
              <a:rPr lang="de-DE" sz="2400" dirty="0"/>
              <a:t>/Kulturelle Bildung“ zum Einsatz von Lernvideos:</a:t>
            </a:r>
          </a:p>
          <a:p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Für 47 % aller Jugendlichen sind Lernvideos wichtig bzw. sehr wichtig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73 % nutzen Lernvideos zur Wiederholung von Unterricht, den sie nicht verstanden haben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70 % zur Bearbeitung von Hausaufgaben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66 % zur Vertiefung schulischen Wissens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58 % zur Vor- und Nachbereitung von Prüfungen</a:t>
            </a:r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9270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Chancen von Lernvideos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870580"/>
              </p:ext>
            </p:extLst>
          </p:nvPr>
        </p:nvGraphicFramePr>
        <p:xfrm>
          <a:off x="497233" y="1268760"/>
          <a:ext cx="7891190" cy="5047623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39455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55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7063">
                <a:tc>
                  <a:txBody>
                    <a:bodyPr/>
                    <a:lstStyle/>
                    <a:p>
                      <a:r>
                        <a:rPr lang="de-DE" dirty="0"/>
                        <a:t>für die Schülerinnen</a:t>
                      </a:r>
                      <a:r>
                        <a:rPr lang="de-DE" baseline="0" dirty="0"/>
                        <a:t> und Schüler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für die Lehrkräfte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7063">
                <a:tc>
                  <a:txBody>
                    <a:bodyPr/>
                    <a:lstStyle/>
                    <a:p>
                      <a:r>
                        <a:rPr lang="de-DE" dirty="0"/>
                        <a:t>Wirkt motivierend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Lernvideos können die Schüler emotionaler ansprechen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70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Fördert digitale Kompetenzen und die Entwicklung neuer Lernstrategien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Abwechslung zum Lehrervortrag, Textarbeit etc.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7063">
                <a:tc>
                  <a:txBody>
                    <a:bodyPr/>
                    <a:lstStyle/>
                    <a:p>
                      <a:r>
                        <a:rPr lang="de-DE" dirty="0"/>
                        <a:t>Spricht</a:t>
                      </a:r>
                      <a:r>
                        <a:rPr lang="de-DE" baseline="0" dirty="0"/>
                        <a:t> mehrere Sinne an </a:t>
                      </a:r>
                    </a:p>
                    <a:p>
                      <a:r>
                        <a:rPr lang="de-DE" baseline="0" dirty="0"/>
                        <a:t>(auditiv und visuell)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Kombination von Bild und Ton spricht viele Lerntypen 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70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Individuelles Lerntempo möglich, durch Pausieren und Zurückspulen</a:t>
                      </a:r>
                      <a:r>
                        <a:rPr kumimoji="0" lang="de-D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de-DE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Innere Differenzierung beim Lerntempo und Lernmedium möglich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5025">
                <a:tc>
                  <a:txBody>
                    <a:bodyPr/>
                    <a:lstStyle/>
                    <a:p>
                      <a:r>
                        <a:rPr lang="de-DE" dirty="0"/>
                        <a:t>Videos</a:t>
                      </a:r>
                      <a:r>
                        <a:rPr lang="de-DE" baseline="0" dirty="0"/>
                        <a:t> können evtl. auch nochmal zuhause angesehen werden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Vielfältige Einsatzmöglichkeiten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7063">
                <a:tc>
                  <a:txBody>
                    <a:bodyPr/>
                    <a:lstStyle/>
                    <a:p>
                      <a:r>
                        <a:rPr lang="de-DE" dirty="0"/>
                        <a:t>Selbstständigkeit kann gefördert werden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Entlastet die Lehrkraft für ein paar Minuten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70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Oft kurze Zusammenfassung wesentlicher Kernaussagen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Lehrkraft kann während des Videos in der Klasse für Ruhe sorgen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9" t="50000" r="67958" b="25773"/>
          <a:stretch/>
        </p:blipFill>
        <p:spPr bwMode="auto">
          <a:xfrm>
            <a:off x="7596336" y="288694"/>
            <a:ext cx="776137" cy="813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1610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Risiken von Lernvideos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298596"/>
              </p:ext>
            </p:extLst>
          </p:nvPr>
        </p:nvGraphicFramePr>
        <p:xfrm>
          <a:off x="497233" y="1268760"/>
          <a:ext cx="7891190" cy="3694446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39455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55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7063">
                <a:tc>
                  <a:txBody>
                    <a:bodyPr/>
                    <a:lstStyle/>
                    <a:p>
                      <a:r>
                        <a:rPr lang="de-DE" dirty="0"/>
                        <a:t>für die Schülerinnen</a:t>
                      </a:r>
                      <a:r>
                        <a:rPr lang="de-DE" baseline="0" dirty="0"/>
                        <a:t> und Schüler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/>
                        <a:t>für </a:t>
                      </a:r>
                      <a:r>
                        <a:rPr lang="de-DE" dirty="0"/>
                        <a:t>die Lehrkräfte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70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Nur oberflächliche Beschäftigung mit den Inhalten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Individuelle Vorkenntnisse der Schüler können nicht berücksichtigt werden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7063">
                <a:tc>
                  <a:txBody>
                    <a:bodyPr/>
                    <a:lstStyle/>
                    <a:p>
                      <a:r>
                        <a:rPr lang="de-DE" dirty="0"/>
                        <a:t>Lernvideos können durch ihre Kürze ein falsches Bild der Komplexität vermitteln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Hoher Aufwand bei</a:t>
                      </a:r>
                      <a:r>
                        <a:rPr lang="de-DE" baseline="0" dirty="0"/>
                        <a:t> der Erstellung von Lernvideos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70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Inhalte werden nicht so nachhaltig gelernt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Zeigen</a:t>
                      </a:r>
                      <a:r>
                        <a:rPr lang="de-DE" baseline="0" dirty="0"/>
                        <a:t> eines Lernvideos kann zu Unruhe führen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70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Überforderung</a:t>
                      </a:r>
                      <a:r>
                        <a:rPr lang="de-DE" baseline="0" dirty="0"/>
                        <a:t> bei zu hoher Informationsdichte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70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Konzentrationsfähigkeit nimmt eher ab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13" t="50855" r="53317" b="26667"/>
          <a:stretch/>
        </p:blipFill>
        <p:spPr bwMode="auto">
          <a:xfrm>
            <a:off x="7596336" y="361123"/>
            <a:ext cx="777600" cy="74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9031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Schritte zum Lernvideo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79208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Schritt 1</a:t>
            </a:r>
            <a:r>
              <a:rPr lang="de-DE" sz="2800" dirty="0"/>
              <a:t>: Themenfestlegung und Ideensammlung</a:t>
            </a:r>
          </a:p>
          <a:p>
            <a:endParaRPr lang="de-DE" sz="2800" dirty="0"/>
          </a:p>
          <a:p>
            <a:r>
              <a:rPr lang="de-DE" sz="2800" b="1" dirty="0"/>
              <a:t>Schritt 2</a:t>
            </a:r>
            <a:r>
              <a:rPr lang="de-DE" sz="2800" dirty="0"/>
              <a:t>: Skript und Materialsammlung</a:t>
            </a:r>
          </a:p>
          <a:p>
            <a:endParaRPr lang="de-DE" sz="2800" dirty="0"/>
          </a:p>
          <a:p>
            <a:r>
              <a:rPr lang="de-DE" sz="2800" b="1" dirty="0"/>
              <a:t>Schritt 3</a:t>
            </a:r>
            <a:r>
              <a:rPr lang="de-DE" sz="2800" dirty="0"/>
              <a:t>: Lernvideo erstellen</a:t>
            </a:r>
          </a:p>
          <a:p>
            <a:endParaRPr lang="de-DE" sz="2800" dirty="0"/>
          </a:p>
          <a:p>
            <a:r>
              <a:rPr lang="de-DE" sz="2800" b="1" dirty="0"/>
              <a:t>Schritt 4</a:t>
            </a:r>
            <a:r>
              <a:rPr lang="de-DE" sz="2800" dirty="0"/>
              <a:t>: Lernvideo bereitstellen</a:t>
            </a:r>
          </a:p>
          <a:p>
            <a:endParaRPr lang="de-DE" sz="2800" dirty="0"/>
          </a:p>
          <a:p>
            <a:r>
              <a:rPr lang="de-DE" sz="2800" b="1" dirty="0"/>
              <a:t>Schritt 5</a:t>
            </a:r>
            <a:r>
              <a:rPr lang="de-DE" sz="2800" dirty="0"/>
              <a:t>: Reflexion</a:t>
            </a:r>
          </a:p>
        </p:txBody>
      </p:sp>
      <p:pic>
        <p:nvPicPr>
          <p:cNvPr id="1026" name="Picture 2" descr="C:\Users\Colin\Pictures\Stif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637" y="6093296"/>
            <a:ext cx="585317" cy="585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447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Gestaltungsprinzipien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842493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/>
              <a:t>Multimediaprinzip</a:t>
            </a:r>
          </a:p>
          <a:p>
            <a:r>
              <a:rPr lang="de-DE" sz="2800" dirty="0"/>
              <a:t>Bilder und Texte kombinieren für höheren Lerneffekt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/>
              <a:t>Prinzip der räumlichen und zeitlichen Kontinuität</a:t>
            </a:r>
          </a:p>
          <a:p>
            <a:r>
              <a:rPr lang="de-DE" sz="2800" dirty="0"/>
              <a:t>Das Gezeigte und das Gesagte sollten zueinander passen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/>
              <a:t>Prinzip der auditiv und visuell gespaltenen Aufmerksamkeit</a:t>
            </a:r>
          </a:p>
          <a:p>
            <a:r>
              <a:rPr lang="de-DE" sz="2800" dirty="0"/>
              <a:t>Gezeigter Text sollte immer auch vorgelesen werden</a:t>
            </a:r>
          </a:p>
          <a:p>
            <a:r>
              <a:rPr lang="de-DE" sz="2800" dirty="0"/>
              <a:t>Hintergrundmusik sollte eher vermieden werden</a:t>
            </a:r>
          </a:p>
          <a:p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809839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>
                <a:solidFill>
                  <a:srgbClr val="0070C0"/>
                </a:solidFill>
              </a:rPr>
              <a:t>Gestaltungsprinzipien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842493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/>
              <a:t>Prinzip der kleinen Sequenzen</a:t>
            </a:r>
          </a:p>
          <a:p>
            <a:r>
              <a:rPr lang="de-DE" sz="2800" dirty="0"/>
              <a:t>Pro Lernvideo nur einen Kerngedanke/Vorgang darstellen</a:t>
            </a:r>
          </a:p>
          <a:p>
            <a:endParaRPr lang="de-DE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/>
              <a:t>Prinzip der Kohärenz</a:t>
            </a:r>
          </a:p>
          <a:p>
            <a:r>
              <a:rPr lang="de-DE" sz="2800" dirty="0"/>
              <a:t>Zusätzliche Informationen wie Exkurse oder Synonyme vermeiden</a:t>
            </a:r>
          </a:p>
          <a:p>
            <a:endParaRPr lang="de-DE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/>
              <a:t>Prinzip der Individualität</a:t>
            </a:r>
          </a:p>
          <a:p>
            <a:r>
              <a:rPr lang="de-DE" sz="2800" dirty="0"/>
              <a:t>Lernvideo sollte an die Zielgruppe angepasst sein </a:t>
            </a:r>
          </a:p>
          <a:p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21962921"/>
      </p:ext>
    </p:extLst>
  </p:cSld>
  <p:clrMapOvr>
    <a:masterClrMapping/>
  </p:clrMapOvr>
</p:sld>
</file>

<file path=ppt/theme/theme1.xml><?xml version="1.0" encoding="utf-8"?>
<a:theme xmlns:a="http://schemas.openxmlformats.org/drawingml/2006/main" name="Zusammengesetzt">
  <a:themeElements>
    <a:clrScheme name="Zusammengesetzt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Zusammengesetzt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Zusammengesetz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0</TotalTime>
  <Words>1204</Words>
  <Application>Microsoft Office PowerPoint</Application>
  <PresentationFormat>Bildschirmpräsentation (4:3)</PresentationFormat>
  <Paragraphs>236</Paragraphs>
  <Slides>25</Slides>
  <Notes>1</Notes>
  <HiddenSlides>2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9" baseType="lpstr">
      <vt:lpstr>Arial</vt:lpstr>
      <vt:lpstr>Calibri</vt:lpstr>
      <vt:lpstr>Wingdings</vt:lpstr>
      <vt:lpstr>Zusammengesetzt</vt:lpstr>
      <vt:lpstr>Lernvideos im Unterricht erstellt für &amp; von Schülern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Lehr- und Lernvideos von und für Schülerinnen und Schüler</dc:title>
  <dc:creator>Colin</dc:creator>
  <cp:lastModifiedBy>Tino Hempel</cp:lastModifiedBy>
  <cp:revision>112</cp:revision>
  <cp:lastPrinted>2022-08-11T16:58:37Z</cp:lastPrinted>
  <dcterms:created xsi:type="dcterms:W3CDTF">2022-08-08T12:10:08Z</dcterms:created>
  <dcterms:modified xsi:type="dcterms:W3CDTF">2022-09-20T12:17:45Z</dcterms:modified>
</cp:coreProperties>
</file>