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4" r:id="rId3"/>
    <p:sldId id="257" r:id="rId4"/>
    <p:sldId id="316" r:id="rId5"/>
    <p:sldId id="306" r:id="rId6"/>
    <p:sldId id="305" r:id="rId7"/>
    <p:sldId id="307" r:id="rId8"/>
    <p:sldId id="304" r:id="rId9"/>
    <p:sldId id="308" r:id="rId10"/>
    <p:sldId id="303" r:id="rId11"/>
    <p:sldId id="299" r:id="rId12"/>
    <p:sldId id="296" r:id="rId13"/>
    <p:sldId id="298" r:id="rId14"/>
    <p:sldId id="314" r:id="rId15"/>
    <p:sldId id="297" r:id="rId16"/>
    <p:sldId id="309" r:id="rId17"/>
    <p:sldId id="300" r:id="rId18"/>
    <p:sldId id="312" r:id="rId19"/>
    <p:sldId id="315" r:id="rId20"/>
    <p:sldId id="313" r:id="rId21"/>
    <p:sldId id="310" r:id="rId22"/>
    <p:sldId id="301" r:id="rId23"/>
    <p:sldId id="267" r:id="rId24"/>
  </p:sldIdLst>
  <p:sldSz cx="9144000" cy="6858000" type="screen4x3"/>
  <p:notesSz cx="6858000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9588" autoAdjust="0"/>
  </p:normalViewPr>
  <p:slideViewPr>
    <p:cSldViewPr>
      <p:cViewPr varScale="1">
        <p:scale>
          <a:sx n="104" d="100"/>
          <a:sy n="104" d="100"/>
        </p:scale>
        <p:origin x="-18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1FDCD-4E7F-4861-A113-9189CE5ED6B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DBC3B-B15D-4BC0-ABDB-D49E2EFE68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989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0A305-D867-4101-9EC5-34425F04248D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75D88-7B53-45BF-95A5-F1AD7A8BF2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148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Intraframe</a:t>
            </a:r>
            <a:r>
              <a:rPr lang="de-DE" baseline="0" dirty="0" smtClean="0"/>
              <a:t> besser zur Videobearbeitung, da jeder Frame der Software unmittelbar zur Verfügung steht.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078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Verlustbehaftet:</a:t>
            </a:r>
            <a:r>
              <a:rPr lang="de-DE" baseline="0" dirty="0" smtClean="0"/>
              <a:t> alle Informationen werden übernommen aber durch Komprimierung in niedriger Qualität</a:t>
            </a:r>
          </a:p>
          <a:p>
            <a:r>
              <a:rPr lang="de-DE" baseline="0" dirty="0" smtClean="0"/>
              <a:t>Unvollständig: Nicht alle Informationen können im neuen Dateiformat dargestellt werden, z. B. nur Stereo-Sound statt 5.1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75D88-7B53-45BF-95A5-F1AD7A8BF22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423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76A8F2-17B3-4F9F-AA35-9C7BDA0FCD4D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084DB3-333A-4734-BE55-3527DA1DB016}" type="datetimeFigureOut">
              <a:rPr lang="de-DE" smtClean="0"/>
              <a:t>15.09.2022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media" Target="../media/media2.mp4"/><Relationship Id="rId7" Type="http://schemas.openxmlformats.org/officeDocument/2006/relationships/image" Target="../media/image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p4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192688" cy="2160240"/>
          </a:xfrm>
        </p:spPr>
        <p:txBody>
          <a:bodyPr>
            <a:noAutofit/>
          </a:bodyPr>
          <a:lstStyle/>
          <a:p>
            <a:pPr algn="ctr"/>
            <a:r>
              <a:rPr lang="de-DE" sz="4400" dirty="0">
                <a:solidFill>
                  <a:srgbClr val="0070C0"/>
                </a:solidFill>
              </a:rPr>
              <a:t>Lernvideos im Unterricht </a:t>
            </a:r>
            <a:r>
              <a:rPr lang="de-DE" sz="4400" dirty="0" smtClean="0">
                <a:solidFill>
                  <a:srgbClr val="0070C0"/>
                </a:solidFill>
              </a:rPr>
              <a:t>als Lerngegenstand</a:t>
            </a:r>
            <a:endParaRPr lang="de-DE" sz="44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40598" r="49423" b="17180"/>
          <a:stretch/>
        </p:blipFill>
        <p:spPr bwMode="auto">
          <a:xfrm>
            <a:off x="611560" y="2420888"/>
            <a:ext cx="5400600" cy="355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1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Dateiformat allgemein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Dateiformat stellt den Aufbau und den Inhalt einer Datei dar, damit diese </a:t>
            </a:r>
            <a:r>
              <a:rPr lang="de-DE" sz="2400" dirty="0" smtClean="0"/>
              <a:t>vom </a:t>
            </a:r>
            <a:r>
              <a:rPr lang="de-DE" sz="2400" dirty="0"/>
              <a:t>Anwendungsprogramm richtig interpretiert werden kann. </a:t>
            </a: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Betriebssysteme </a:t>
            </a:r>
            <a:r>
              <a:rPr lang="de-DE" sz="2400" dirty="0"/>
              <a:t>sind in der Lage, anhand des Dateiformats </a:t>
            </a:r>
            <a:r>
              <a:rPr lang="de-DE" sz="2400" dirty="0" smtClean="0"/>
              <a:t>jeder </a:t>
            </a:r>
            <a:r>
              <a:rPr lang="de-DE" sz="2400" dirty="0"/>
              <a:t>Datei </a:t>
            </a:r>
            <a:r>
              <a:rPr lang="de-DE" sz="2400" dirty="0" smtClean="0"/>
              <a:t>eine </a:t>
            </a:r>
            <a:r>
              <a:rPr lang="de-DE" sz="2400" dirty="0"/>
              <a:t>bestimmten Anwendung zuzuordnen. </a:t>
            </a: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In </a:t>
            </a:r>
            <a:r>
              <a:rPr lang="de-DE" sz="2400" dirty="0"/>
              <a:t>vielen </a:t>
            </a:r>
            <a:r>
              <a:rPr lang="de-DE" sz="2400" dirty="0" smtClean="0"/>
              <a:t>Dateisystemen werden Dateinamenserweiterungen </a:t>
            </a:r>
            <a:r>
              <a:rPr lang="de-DE" sz="2400" dirty="0"/>
              <a:t>zur Identifizierung des Dateiformats genutzt</a:t>
            </a:r>
            <a:r>
              <a:rPr lang="de-DE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Der Dateiname enthält zu diesem Zweck einen Punkt als Trennungssymbol, gefolgt von einem bis drei nachfolgenden Zeichen, die den Dateitypen angeben. </a:t>
            </a:r>
          </a:p>
        </p:txBody>
      </p:sp>
    </p:spTree>
    <p:extLst>
      <p:ext uri="{BB962C8B-B14F-4D97-AF65-F5344CB8AC3E}">
        <p14:creationId xmlns:p14="http://schemas.microsoft.com/office/powerpoint/2010/main" val="19463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Dateiformate vergleichen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MOV (.</a:t>
            </a:r>
            <a:r>
              <a:rPr lang="de-DE" sz="2400" dirty="0" err="1" smtClean="0"/>
              <a:t>mov</a:t>
            </a:r>
            <a:r>
              <a:rPr lang="de-DE" sz="2400" dirty="0" smtClean="0"/>
              <a:t>)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Von Apple entwickeltes Dateiformat, kurz für Movie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Filmpuristen</a:t>
            </a:r>
            <a:endParaRPr lang="de-DE" sz="240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002519"/>
              </p:ext>
            </p:extLst>
          </p:nvPr>
        </p:nvGraphicFramePr>
        <p:xfrm>
          <a:off x="428816" y="3212976"/>
          <a:ext cx="609600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Vorteile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Nachteile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Sehr hohe Bildqualität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Nicht so weit verbreitet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Kann</a:t>
                      </a:r>
                      <a:r>
                        <a:rPr lang="de-DE" baseline="0" dirty="0" smtClean="0"/>
                        <a:t> trotz Apple</a:t>
                      </a:r>
                      <a:r>
                        <a:rPr lang="de-DE" dirty="0" smtClean="0"/>
                        <a:t> auch unter Windows</a:t>
                      </a:r>
                      <a:r>
                        <a:rPr lang="de-DE" baseline="0" dirty="0" smtClean="0"/>
                        <a:t> verwendet werden (z. B. VLC-</a:t>
                      </a:r>
                      <a:r>
                        <a:rPr lang="de-DE" baseline="0" dirty="0" err="1" smtClean="0"/>
                        <a:t>Meidaplayer</a:t>
                      </a:r>
                      <a:r>
                        <a:rPr lang="de-DE" baseline="0" dirty="0" smtClean="0"/>
                        <a:t>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Von vielen Mediaplayer</a:t>
                      </a:r>
                      <a:r>
                        <a:rPr lang="de-DE" baseline="0" dirty="0" smtClean="0"/>
                        <a:t>n nicht unterstützt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Hoher Speicherbedarf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1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Dateiformate vergleichen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MP4 (.mp4)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Standardisiert von der MPEG (Motion Picture Expert Group)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Guter Kompromiss vieler Eigenschaften</a:t>
            </a:r>
            <a:endParaRPr lang="de-DE" sz="24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141463"/>
              </p:ext>
            </p:extLst>
          </p:nvPr>
        </p:nvGraphicFramePr>
        <p:xfrm>
          <a:off x="447024" y="3356992"/>
          <a:ext cx="6096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Vorteile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Nachteile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Gute</a:t>
                      </a:r>
                      <a:r>
                        <a:rPr lang="de-DE" baseline="0" dirty="0" smtClean="0"/>
                        <a:t> Bildqualität bei geringer Datenmenge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Nicht die</a:t>
                      </a:r>
                      <a:r>
                        <a:rPr lang="de-DE" baseline="0" dirty="0" smtClean="0"/>
                        <a:t> höchste Qualität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Gute Browserkompatibilität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Schlecht zu bearbeiten (Schneiden etc.)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Weite Verbreitung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Von fast allen Mediaplayern unterstützt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1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Dateiformate vergleichen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3GP (.3gp)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Entspricht den Third </a:t>
            </a:r>
            <a:r>
              <a:rPr lang="de-DE" sz="2400" dirty="0"/>
              <a:t>Generation </a:t>
            </a:r>
            <a:r>
              <a:rPr lang="de-DE" sz="2400" dirty="0" err="1"/>
              <a:t>Partnership</a:t>
            </a:r>
            <a:r>
              <a:rPr lang="de-DE" sz="2400" dirty="0"/>
              <a:t> </a:t>
            </a:r>
            <a:r>
              <a:rPr lang="de-DE" sz="2400" dirty="0" smtClean="0"/>
              <a:t>Project Standards für Mobilfunk</a:t>
            </a:r>
            <a:endParaRPr lang="de-DE" sz="24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398122"/>
              </p:ext>
            </p:extLst>
          </p:nvPr>
        </p:nvGraphicFramePr>
        <p:xfrm>
          <a:off x="467544" y="3284984"/>
          <a:ext cx="6096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Vorteile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Nachteile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Auf die Nutzung</a:t>
                      </a:r>
                      <a:r>
                        <a:rPr lang="de-DE" baseline="0" dirty="0" smtClean="0"/>
                        <a:t> mit Mobilgeräten optimiert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Sehr schlechte Komprimierungseigenschaften</a:t>
                      </a:r>
                    </a:p>
                    <a:p>
                      <a:r>
                        <a:rPr lang="de-DE" dirty="0" smtClean="0"/>
                        <a:t>(hoher Qualitätsverlust)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Geringer Speicherbedarf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Nicht von allen Media</a:t>
                      </a:r>
                      <a:r>
                        <a:rPr lang="de-DE" baseline="0" dirty="0" smtClean="0"/>
                        <a:t>-Playern abspielbar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Starke</a:t>
                      </a:r>
                      <a:r>
                        <a:rPr lang="de-DE" baseline="0" dirty="0" smtClean="0"/>
                        <a:t> Verbreitung bei Messenger-Diensten</a:t>
                      </a:r>
                      <a:endParaRPr lang="de-D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7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Dateiformate vergleichen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Begründen</a:t>
            </a:r>
            <a:r>
              <a:rPr lang="de-DE" sz="2400" dirty="0" smtClean="0"/>
              <a:t> </a:t>
            </a:r>
            <a:r>
              <a:rPr lang="de-DE" sz="2400" dirty="0"/>
              <a:t>Sie in welchem Dateiformat Sie das Video der Klassenfahrt speichern würden.</a:t>
            </a:r>
          </a:p>
        </p:txBody>
      </p:sp>
    </p:spTree>
    <p:extLst>
      <p:ext uri="{BB962C8B-B14F-4D97-AF65-F5344CB8AC3E}">
        <p14:creationId xmlns:p14="http://schemas.microsoft.com/office/powerpoint/2010/main" val="182465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Dateikonvertierung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Konvertierung ist </a:t>
            </a:r>
            <a:r>
              <a:rPr lang="de-DE" sz="2400" dirty="0"/>
              <a:t>die Überführung des Inhalts einer Datei in ein anderes </a:t>
            </a:r>
            <a:r>
              <a:rPr lang="de-DE" sz="2400" dirty="0" smtClean="0"/>
              <a:t>Dateiformat.</a:t>
            </a:r>
          </a:p>
          <a:p>
            <a:endParaRPr lang="de-DE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Es können drei Arten von Konvertierung unterschieden werden: verlustfreie, verlustbehaftete und unvollständige Konvertierung.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Es existiert eine Vielzahl </a:t>
            </a:r>
            <a:r>
              <a:rPr lang="de-DE" sz="2400" dirty="0"/>
              <a:t>verschiedener Converter-Tools für die unterschiedlichsten </a:t>
            </a:r>
            <a:r>
              <a:rPr lang="de-DE" sz="2400" dirty="0" smtClean="0"/>
              <a:t>Dateiformate.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In mancher Software ist ebenfalls eine Konvertierungsoption vorhanden, häufig über den Button „Exportieren“.</a:t>
            </a:r>
          </a:p>
        </p:txBody>
      </p:sp>
    </p:spTree>
    <p:extLst>
      <p:ext uri="{BB962C8B-B14F-4D97-AF65-F5344CB8AC3E}">
        <p14:creationId xmlns:p14="http://schemas.microsoft.com/office/powerpoint/2010/main" val="214372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Gliederung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 smtClean="0"/>
              <a:t>Technische Entstehung einer Videodatei.</a:t>
            </a:r>
          </a:p>
          <a:p>
            <a:pPr marL="457200" indent="-457200">
              <a:buAutoNum type="arabicParenR"/>
            </a:pPr>
            <a:r>
              <a:rPr lang="de-DE" sz="2400" dirty="0" smtClean="0"/>
              <a:t>Dateiformate vergleichen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MOV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MP4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3GP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Dateikonvertierung</a:t>
            </a:r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Dateikomprimierung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Allgemeines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Selbstversuch</a:t>
            </a:r>
            <a:endParaRPr lang="de-DE" sz="2400" dirty="0"/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Weitere mögliche Themen</a:t>
            </a:r>
          </a:p>
        </p:txBody>
      </p:sp>
    </p:spTree>
    <p:extLst>
      <p:ext uri="{BB962C8B-B14F-4D97-AF65-F5344CB8AC3E}">
        <p14:creationId xmlns:p14="http://schemas.microsoft.com/office/powerpoint/2010/main" val="66944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Dateikomprimierung - Allgemeines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Eine </a:t>
            </a:r>
            <a:r>
              <a:rPr lang="de-DE" sz="2400" dirty="0"/>
              <a:t>komprimierte </a:t>
            </a:r>
            <a:r>
              <a:rPr lang="de-DE" sz="2400" dirty="0" smtClean="0"/>
              <a:t>Datei ist </a:t>
            </a:r>
            <a:r>
              <a:rPr lang="de-DE" sz="2400" dirty="0"/>
              <a:t>eine Art Archiv, das eine oder mehrere Dateien enthält, deren Größe verringert </a:t>
            </a:r>
            <a:r>
              <a:rPr lang="de-DE" sz="2400" dirty="0" smtClean="0"/>
              <a:t>wurde.</a:t>
            </a:r>
          </a:p>
          <a:p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Verlustfreie Komprimierung basiert darauf, dass Redundanzen entfernt werden. So kann man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AAABBBBBCC (10 Zeichen) umgeschrieben werden zu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A3B5C2 (6 Zeichen).</a:t>
            </a:r>
            <a:endParaRPr lang="de-DE" sz="2400" dirty="0"/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 verlustbehafteter Komprimierung gehen Daten verloren. In der Praxis wird bei Videos z.B. versucht den Verlust auf nicht hörbare Tonfrequenzen zu begrenzen.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Verbreitete Tools: 7-Zip, WinZip, WinRAR  </a:t>
            </a:r>
          </a:p>
        </p:txBody>
      </p:sp>
    </p:spTree>
    <p:extLst>
      <p:ext uri="{BB962C8B-B14F-4D97-AF65-F5344CB8AC3E}">
        <p14:creationId xmlns:p14="http://schemas.microsoft.com/office/powerpoint/2010/main" val="42328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Dateikomprimierung-Selbstversuch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Welches Video ist kleiner </a:t>
            </a:r>
            <a:r>
              <a:rPr lang="de-DE" sz="2400" dirty="0" err="1" smtClean="0"/>
              <a:t>Video_Bunt</a:t>
            </a:r>
            <a:r>
              <a:rPr lang="de-DE" sz="2400" dirty="0" smtClean="0"/>
              <a:t> oder </a:t>
            </a:r>
            <a:r>
              <a:rPr lang="de-DE" sz="2400" dirty="0" err="1" smtClean="0"/>
              <a:t>Video_Weiß</a:t>
            </a:r>
            <a:r>
              <a:rPr lang="de-DE" sz="2400" dirty="0" smtClean="0"/>
              <a:t>?</a:t>
            </a:r>
          </a:p>
        </p:txBody>
      </p:sp>
      <p:pic>
        <p:nvPicPr>
          <p:cNvPr id="2" name="Beispiel-Video Bun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 flipH="1" flipV="1">
            <a:off x="683567" y="2492895"/>
            <a:ext cx="3456384" cy="2592287"/>
          </a:xfrm>
          <a:prstGeom prst="rect">
            <a:avLst/>
          </a:prstGeom>
        </p:spPr>
      </p:pic>
      <p:pic>
        <p:nvPicPr>
          <p:cNvPr id="3" name="Beispiel-Video Weiß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16016" y="2463157"/>
            <a:ext cx="3456385" cy="25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5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Dateikomprimierung-Selbstversuch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Bearbeiten Sie das </a:t>
            </a:r>
            <a:r>
              <a:rPr lang="de-DE" sz="2400" dirty="0" smtClean="0"/>
              <a:t>entsprechende </a:t>
            </a:r>
            <a:r>
              <a:rPr lang="de-DE" sz="2400" dirty="0" smtClean="0"/>
              <a:t>Arbeitsblatt.</a:t>
            </a:r>
          </a:p>
        </p:txBody>
      </p:sp>
    </p:spTree>
    <p:extLst>
      <p:ext uri="{BB962C8B-B14F-4D97-AF65-F5344CB8AC3E}">
        <p14:creationId xmlns:p14="http://schemas.microsoft.com/office/powerpoint/2010/main" val="17236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Vorstellung</a:t>
            </a:r>
            <a:endParaRPr lang="de-DE" sz="36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Colin Slater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Referendar seit 01.02.2022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Fächer: Wirtschaft und Informatik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Berufliche Schule der Hanse- und Universitätsstadt Rostock    – Technik –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E-Mail: slater@bs-technik-rostock.de</a:t>
            </a:r>
          </a:p>
        </p:txBody>
      </p:sp>
    </p:spTree>
    <p:extLst>
      <p:ext uri="{BB962C8B-B14F-4D97-AF65-F5344CB8AC3E}">
        <p14:creationId xmlns:p14="http://schemas.microsoft.com/office/powerpoint/2010/main" val="192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Dateikomprimierung-Selbstversuch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Tool: 7-Zip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Beispiel-Video Bunt: 39 KB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Nach Komprimierung: 6 KB (Reduktion um rund 85 %)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Beispiel-Video Weiß: 35 KB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Nach Komprimierung: 3</a:t>
            </a:r>
            <a:r>
              <a:rPr lang="de-DE" sz="2400" dirty="0" smtClean="0"/>
              <a:t> KB </a:t>
            </a:r>
            <a:r>
              <a:rPr lang="de-DE" sz="2400" dirty="0"/>
              <a:t>(Reduktion </a:t>
            </a:r>
            <a:r>
              <a:rPr lang="de-DE" sz="2400" dirty="0" smtClean="0"/>
              <a:t>um rund 92 %)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sz="2400" dirty="0" smtClean="0"/>
              <a:t>Weitere Aspekte: </a:t>
            </a:r>
            <a:r>
              <a:rPr lang="de-DE" sz="2400" dirty="0"/>
              <a:t>W</a:t>
            </a:r>
            <a:r>
              <a:rPr lang="de-DE" sz="2400" dirty="0" smtClean="0"/>
              <a:t>ie wirken sich Auflösung, FPS und mehrere Tonspuren auf die Dateigrößen aus? </a:t>
            </a:r>
          </a:p>
        </p:txBody>
      </p:sp>
    </p:spTree>
    <p:extLst>
      <p:ext uri="{BB962C8B-B14F-4D97-AF65-F5344CB8AC3E}">
        <p14:creationId xmlns:p14="http://schemas.microsoft.com/office/powerpoint/2010/main" val="4538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Gliederung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 smtClean="0"/>
              <a:t>Technische Entstehung einer Videodatei.</a:t>
            </a:r>
          </a:p>
          <a:p>
            <a:pPr marL="457200" indent="-457200">
              <a:buAutoNum type="arabicParenR"/>
            </a:pPr>
            <a:r>
              <a:rPr lang="de-DE" sz="2400" dirty="0" smtClean="0"/>
              <a:t>Dateiformate vergleichen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MOV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MP4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3GP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Dateikonvertierung</a:t>
            </a:r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Dateikomprimierung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Allgemeines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Selbstversuch</a:t>
            </a:r>
            <a:endParaRPr lang="de-DE" sz="2400" dirty="0"/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Weitere mögliche Themen</a:t>
            </a:r>
          </a:p>
        </p:txBody>
      </p:sp>
    </p:spTree>
    <p:extLst>
      <p:ext uri="{BB962C8B-B14F-4D97-AF65-F5344CB8AC3E}">
        <p14:creationId xmlns:p14="http://schemas.microsoft.com/office/powerpoint/2010/main" val="222945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Weitere mögliche Themen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Analoge und digitale Videos vergleichen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Videokabel vergleichen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Multimedia-Server einrichten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Große Datenmengen zur Verfügung stellen (z.B. Vergleich von eigenem Server und Cloud)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Backups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Urheberrecht</a:t>
            </a:r>
          </a:p>
        </p:txBody>
      </p:sp>
    </p:spTree>
    <p:extLst>
      <p:ext uri="{BB962C8B-B14F-4D97-AF65-F5344CB8AC3E}">
        <p14:creationId xmlns:p14="http://schemas.microsoft.com/office/powerpoint/2010/main" val="42779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/>
              <a:t>Quellen</a:t>
            </a:r>
            <a:endParaRPr lang="de-DE" sz="4400" dirty="0"/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Schmidt, Casey (2020): Videoformate im Vergleich – MOV, FLV, MP4 und </a:t>
            </a:r>
            <a:r>
              <a:rPr lang="de-DE" sz="1000" dirty="0" smtClean="0"/>
              <a:t>3GP. </a:t>
            </a:r>
            <a:r>
              <a:rPr lang="de-DE" sz="1000" dirty="0"/>
              <a:t>Unter URL: https://www.canto.com/de/blog/videoformate</a:t>
            </a:r>
            <a:r>
              <a:rPr lang="de-DE" sz="1000" dirty="0" smtClean="0"/>
              <a:t>/ [abgerufen am 17.08.2022].</a:t>
            </a:r>
          </a:p>
          <a:p>
            <a:endParaRPr lang="de-DE" sz="1000" dirty="0"/>
          </a:p>
          <a:p>
            <a:r>
              <a:rPr lang="de-DE" sz="1000" dirty="0"/>
              <a:t>IT-Service24 (o. J.): </a:t>
            </a:r>
            <a:r>
              <a:rPr lang="de-DE" sz="1000" dirty="0" smtClean="0"/>
              <a:t>Daten </a:t>
            </a:r>
            <a:r>
              <a:rPr lang="de-DE" sz="1000" dirty="0"/>
              <a:t>Konvertierung Definition &amp; </a:t>
            </a:r>
            <a:r>
              <a:rPr lang="de-DE" sz="1000" dirty="0" smtClean="0"/>
              <a:t>Begriffserklärung. </a:t>
            </a:r>
            <a:r>
              <a:rPr lang="de-DE" sz="1000" dirty="0"/>
              <a:t>Unter URL:https://www.it-service24.com/lexikon/d/daten-konvertierung</a:t>
            </a:r>
            <a:r>
              <a:rPr lang="de-DE" sz="1000" dirty="0" smtClean="0"/>
              <a:t>/ [abgerufen am 17.08.2022]. </a:t>
            </a:r>
          </a:p>
          <a:p>
            <a:endParaRPr lang="de-DE" sz="1000" dirty="0"/>
          </a:p>
          <a:p>
            <a:r>
              <a:rPr lang="de-DE" sz="1000" dirty="0"/>
              <a:t>Schöler, Bernd (o. J.): Video- und </a:t>
            </a:r>
            <a:r>
              <a:rPr lang="de-DE" sz="1000" dirty="0" smtClean="0"/>
              <a:t>Audioformate. https</a:t>
            </a:r>
            <a:r>
              <a:rPr lang="de-DE" sz="1000" dirty="0"/>
              <a:t>://encodingwissen.de/hintergrund/formatedschungel/video-audio</a:t>
            </a:r>
            <a:r>
              <a:rPr lang="de-DE" sz="1000" dirty="0" smtClean="0"/>
              <a:t>/ [abgerufen am 20.08.2022].</a:t>
            </a:r>
            <a:endParaRPr lang="de-DE" sz="1000" dirty="0"/>
          </a:p>
          <a:p>
            <a:endParaRPr lang="de-DE" dirty="0" smtClean="0"/>
          </a:p>
          <a:p>
            <a:r>
              <a:rPr lang="de-DE" sz="1000" dirty="0" err="1" smtClean="0"/>
              <a:t>Winzip</a:t>
            </a:r>
            <a:r>
              <a:rPr lang="de-DE" sz="1000" dirty="0"/>
              <a:t> (2017): Dateikomprimierung: Alles, was Sie über die Komprimierung von Dateien wissen </a:t>
            </a:r>
            <a:r>
              <a:rPr lang="de-DE" sz="1000" dirty="0" smtClean="0"/>
              <a:t>müssen. https</a:t>
            </a:r>
            <a:r>
              <a:rPr lang="de-DE" sz="1000" dirty="0"/>
              <a:t>://www.winzip.com/de/learn/tutorials/file-compression</a:t>
            </a:r>
            <a:r>
              <a:rPr lang="de-DE" sz="1000" dirty="0" smtClean="0"/>
              <a:t>/ [abgerufen am 21.08.2022].</a:t>
            </a:r>
            <a:endParaRPr lang="de-DE" sz="1000" dirty="0"/>
          </a:p>
          <a:p>
            <a:endParaRPr lang="de-DE" sz="1000" dirty="0"/>
          </a:p>
          <a:p>
            <a:r>
              <a:rPr lang="de-DE" sz="1000" dirty="0" err="1" smtClean="0"/>
              <a:t>ExplainingComputers</a:t>
            </a:r>
            <a:r>
              <a:rPr lang="de-DE" sz="1000" dirty="0" smtClean="0"/>
              <a:t> (2021</a:t>
            </a:r>
            <a:r>
              <a:rPr lang="de-DE" sz="1000" dirty="0"/>
              <a:t>): </a:t>
            </a:r>
            <a:r>
              <a:rPr lang="de-DE" sz="1000" dirty="0" err="1"/>
              <a:t>Explaining</a:t>
            </a:r>
            <a:r>
              <a:rPr lang="de-DE" sz="1000" dirty="0"/>
              <a:t> Digital Video: Formats, Codecs &amp; </a:t>
            </a:r>
            <a:r>
              <a:rPr lang="de-DE" sz="1000" dirty="0" smtClean="0"/>
              <a:t>Containers. https</a:t>
            </a:r>
            <a:r>
              <a:rPr lang="de-DE" sz="1000" dirty="0"/>
              <a:t>://www.youtube.com/watch?v=-</a:t>
            </a:r>
            <a:r>
              <a:rPr lang="de-DE" sz="1000" dirty="0" smtClean="0"/>
              <a:t>4NXxY4maYc [abgerufen am 21.08.2022].</a:t>
            </a:r>
          </a:p>
          <a:p>
            <a:endParaRPr lang="de-DE" dirty="0"/>
          </a:p>
          <a:p>
            <a:r>
              <a:rPr lang="de-DE" sz="1000" dirty="0" smtClean="0"/>
              <a:t>Gladstone, Steven (2017): </a:t>
            </a:r>
            <a:r>
              <a:rPr lang="en-US" sz="1000" dirty="0"/>
              <a:t>Things You Wanted to Know About Compression but Were Afraid to </a:t>
            </a:r>
            <a:r>
              <a:rPr lang="en-US" sz="1000" dirty="0" smtClean="0"/>
              <a:t>Ask. </a:t>
            </a:r>
            <a:r>
              <a:rPr lang="de-DE" sz="1000" dirty="0" smtClean="0"/>
              <a:t>https</a:t>
            </a:r>
            <a:r>
              <a:rPr lang="de-DE" sz="1000" dirty="0"/>
              <a:t>://</a:t>
            </a:r>
            <a:r>
              <a:rPr lang="de-DE" sz="1000" dirty="0" smtClean="0"/>
              <a:t>www.bhphotovideo.com/explora/video/tips-and-solutions/things-you-wanted-know-about-compression-were-afraid-ask [abgerufen am 21.08.2022].</a:t>
            </a:r>
            <a:endParaRPr lang="de-DE" sz="1000" dirty="0"/>
          </a:p>
          <a:p>
            <a:endParaRPr lang="de-DE" dirty="0" smtClean="0"/>
          </a:p>
          <a:p>
            <a:r>
              <a:rPr lang="de-DE" sz="1000" dirty="0" err="1" smtClean="0"/>
              <a:t>Youtubeshop</a:t>
            </a:r>
            <a:r>
              <a:rPr lang="de-DE" sz="1000" dirty="0" smtClean="0"/>
              <a:t> (o. </a:t>
            </a:r>
            <a:r>
              <a:rPr lang="de-DE" sz="1000" dirty="0"/>
              <a:t>J.): Nikon D5300 SLR-Digitalkamera – YouTube </a:t>
            </a:r>
            <a:r>
              <a:rPr lang="de-DE" sz="1000" dirty="0" smtClean="0"/>
              <a:t>Kamera. https</a:t>
            </a:r>
            <a:r>
              <a:rPr lang="de-DE" sz="1000" dirty="0"/>
              <a:t>://yt-shop.de/shop/youtube-kameras/youtube-dslr-kameras/nikon-d5300-slr-digitalkamera-youtube-kamera</a:t>
            </a:r>
            <a:r>
              <a:rPr lang="de-DE" sz="1000" dirty="0" smtClean="0"/>
              <a:t>/ [abgerufen am 22.08.2022].</a:t>
            </a:r>
          </a:p>
          <a:p>
            <a:endParaRPr lang="de-DE" dirty="0"/>
          </a:p>
          <a:p>
            <a:r>
              <a:rPr lang="de-DE" sz="1000" dirty="0" err="1" smtClean="0"/>
              <a:t>tubularinsights</a:t>
            </a:r>
            <a:r>
              <a:rPr lang="de-DE" sz="1000" dirty="0" smtClean="0"/>
              <a:t> (o. J. </a:t>
            </a:r>
            <a:r>
              <a:rPr lang="de-DE" sz="1000" dirty="0"/>
              <a:t>): </a:t>
            </a:r>
            <a:r>
              <a:rPr lang="de-DE" sz="1000" dirty="0" smtClean="0"/>
              <a:t>file-formats-containers-</a:t>
            </a:r>
            <a:r>
              <a:rPr lang="de-DE" sz="1000" dirty="0" err="1" smtClean="0"/>
              <a:t>compression</a:t>
            </a:r>
            <a:r>
              <a:rPr lang="de-DE" sz="1000" dirty="0" smtClean="0"/>
              <a:t>. https</a:t>
            </a:r>
            <a:r>
              <a:rPr lang="de-DE" sz="1000" dirty="0"/>
              <a:t>://tubularinsights.com/file-formats-containers-compression</a:t>
            </a:r>
            <a:r>
              <a:rPr lang="de-DE" sz="1000" dirty="0" smtClean="0"/>
              <a:t>/ [abgerufen am 22.08.2022]</a:t>
            </a:r>
            <a:endParaRPr lang="de-DE" sz="1000" dirty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35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Gliederung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 smtClean="0"/>
              <a:t>Technische Entstehung einer Videodatei</a:t>
            </a:r>
          </a:p>
          <a:p>
            <a:pPr marL="457200" indent="-457200">
              <a:buAutoNum type="arabicParenR"/>
            </a:pPr>
            <a:r>
              <a:rPr lang="de-DE" sz="2400" dirty="0" smtClean="0"/>
              <a:t>Dateiformate vergleichen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MOV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MP4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3GP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Dateikonvertierung</a:t>
            </a:r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Komprimierung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Allgemeines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Selbstversuch</a:t>
            </a:r>
            <a:endParaRPr lang="de-DE" sz="2400" dirty="0"/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Weitere </a:t>
            </a:r>
            <a:r>
              <a:rPr lang="de-DE" sz="2400" smtClean="0"/>
              <a:t>mögliche Themen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01828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Technische Entstehung einer Video-Datei</a:t>
            </a:r>
            <a:endParaRPr lang="de-DE" sz="36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Videoformat = Codec + Container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Codecs bestehen aus einem Encoder (</a:t>
            </a:r>
            <a:r>
              <a:rPr lang="de-DE" sz="2400" dirty="0" err="1"/>
              <a:t>Kodierer</a:t>
            </a:r>
            <a:r>
              <a:rPr lang="de-DE" sz="2400" dirty="0"/>
              <a:t>) und einem Decoder (</a:t>
            </a:r>
            <a:r>
              <a:rPr lang="de-DE" sz="2400" dirty="0" err="1"/>
              <a:t>Dekodierer</a:t>
            </a:r>
            <a:r>
              <a:rPr lang="de-DE" sz="2400" dirty="0"/>
              <a:t>). </a:t>
            </a:r>
            <a:r>
              <a:rPr lang="de-DE" sz="2400" dirty="0" smtClean="0">
                <a:solidFill>
                  <a:srgbClr val="00B050"/>
                </a:solidFill>
              </a:rPr>
              <a:t>Co</a:t>
            </a:r>
            <a:r>
              <a:rPr lang="de-DE" sz="2400" dirty="0" smtClean="0">
                <a:solidFill>
                  <a:srgbClr val="FF0000"/>
                </a:solidFill>
              </a:rPr>
              <a:t>dec</a:t>
            </a:r>
            <a:r>
              <a:rPr lang="de-DE" sz="2400" dirty="0" smtClean="0"/>
              <a:t> = </a:t>
            </a:r>
            <a:r>
              <a:rPr lang="de-DE" sz="2400" dirty="0" err="1" smtClean="0">
                <a:solidFill>
                  <a:srgbClr val="00B050"/>
                </a:solidFill>
              </a:rPr>
              <a:t>Coder</a:t>
            </a:r>
            <a:r>
              <a:rPr lang="de-DE" sz="2400" dirty="0"/>
              <a:t>-</a:t>
            </a:r>
            <a:r>
              <a:rPr lang="de-DE" sz="2400" dirty="0" smtClean="0">
                <a:solidFill>
                  <a:srgbClr val="FF0000"/>
                </a:solidFill>
              </a:rPr>
              <a:t>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Um ein Video nutzbar zu machen, müssen die Bild- und Toninformationen zunächst kodiert werden.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Beim Kodieren werden häufig Komprimierungsverfahren eingesetzt, um die großen </a:t>
            </a:r>
            <a:r>
              <a:rPr lang="de-DE" sz="2400" dirty="0" err="1" smtClean="0"/>
              <a:t>Datenemengen</a:t>
            </a:r>
            <a:r>
              <a:rPr lang="de-DE" sz="2400" dirty="0" smtClean="0"/>
              <a:t> zu verarbeiten. Dabei sind die </a:t>
            </a:r>
            <a:r>
              <a:rPr lang="de-DE" sz="2400" dirty="0" err="1" smtClean="0"/>
              <a:t>intraframe</a:t>
            </a:r>
            <a:r>
              <a:rPr lang="de-DE" sz="2400" dirty="0" smtClean="0"/>
              <a:t> </a:t>
            </a:r>
            <a:r>
              <a:rPr lang="de-DE" sz="2400" dirty="0" err="1" smtClean="0"/>
              <a:t>Compression</a:t>
            </a:r>
            <a:r>
              <a:rPr lang="de-DE" sz="2400" dirty="0" smtClean="0"/>
              <a:t> und die </a:t>
            </a:r>
            <a:r>
              <a:rPr lang="de-DE" sz="2400" dirty="0" err="1" smtClean="0"/>
              <a:t>interframe</a:t>
            </a:r>
            <a:r>
              <a:rPr lang="de-DE" sz="2400" dirty="0" smtClean="0"/>
              <a:t> </a:t>
            </a:r>
            <a:r>
              <a:rPr lang="de-DE" sz="2400" dirty="0" err="1" smtClean="0"/>
              <a:t>Compression</a:t>
            </a:r>
            <a:r>
              <a:rPr lang="de-DE" sz="2400" dirty="0" smtClean="0"/>
              <a:t> zu unterscheiden.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8" name="Film"/>
          <p:cNvSpPr>
            <a:spLocks noEditPoints="1" noChangeArrowheads="1"/>
          </p:cNvSpPr>
          <p:nvPr/>
        </p:nvSpPr>
        <p:spPr bwMode="auto">
          <a:xfrm>
            <a:off x="971600" y="4149080"/>
            <a:ext cx="648072" cy="86409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1835696" y="4437112"/>
            <a:ext cx="1008112" cy="36004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176" y="4149080"/>
            <a:ext cx="959768" cy="95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5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Technische Entstehung einer Video-Datei</a:t>
            </a:r>
            <a:endParaRPr lang="de-DE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02097"/>
            <a:ext cx="7690108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9552" y="6093296"/>
            <a:ext cx="61206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</a:t>
            </a:r>
            <a:r>
              <a:rPr lang="de-DE" sz="800" dirty="0"/>
              <a:t>: https://www.bhphotovideo.com/explora/video/tips-and-solutions/things-you-wanted-know-about-compression-were-afraid-ask</a:t>
            </a:r>
          </a:p>
        </p:txBody>
      </p:sp>
    </p:spTree>
    <p:extLst>
      <p:ext uri="{BB962C8B-B14F-4D97-AF65-F5344CB8AC3E}">
        <p14:creationId xmlns:p14="http://schemas.microsoft.com/office/powerpoint/2010/main" val="41945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Technische Entstehung einer Video-Datei</a:t>
            </a:r>
            <a:endParaRPr lang="de-DE" sz="36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Die </a:t>
            </a:r>
            <a:r>
              <a:rPr lang="de-DE" sz="2400" dirty="0"/>
              <a:t>Video-, Audio-, Untertitel- und </a:t>
            </a:r>
            <a:r>
              <a:rPr lang="de-DE" sz="2400" dirty="0" smtClean="0"/>
              <a:t>Animationsspuren werden anschließend in einem Container (Datei) zusammengeführt.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Anhand </a:t>
            </a:r>
            <a:r>
              <a:rPr lang="de-DE" sz="2400" dirty="0"/>
              <a:t>der Dateiendung kann nicht auf den verwendeten Codec geschlossen </a:t>
            </a:r>
            <a:r>
              <a:rPr lang="de-DE" sz="2400" dirty="0" smtClean="0"/>
              <a:t>werden und nicht alle Codecs sind mit allen Containern kompatibel.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814058"/>
              </p:ext>
            </p:extLst>
          </p:nvPr>
        </p:nvGraphicFramePr>
        <p:xfrm>
          <a:off x="683568" y="2420888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Bekannte Codecs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Bekannte Container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H.264/AVC</a:t>
                      </a:r>
                      <a:r>
                        <a:rPr lang="de-DE" baseline="0" dirty="0" smtClean="0"/>
                        <a:t>, H.265/HEVC, H.262/MPEG-2 Part 2, M-JPEG, </a:t>
                      </a:r>
                      <a:r>
                        <a:rPr lang="de-DE" baseline="0" dirty="0" err="1" smtClean="0"/>
                        <a:t>ProRes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DNxHD</a:t>
                      </a:r>
                      <a:r>
                        <a:rPr lang="de-DE" baseline="0" dirty="0" smtClean="0"/>
                        <a:t>, </a:t>
                      </a:r>
                      <a:r>
                        <a:rPr lang="de-DE" baseline="0" dirty="0" err="1" smtClean="0"/>
                        <a:t>DNxHR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MP4,</a:t>
                      </a:r>
                      <a:r>
                        <a:rPr lang="de-DE" baseline="0" dirty="0" smtClean="0"/>
                        <a:t> MOV, AVI, MXF, 3DP, 3G2, MTS, M2TS, TS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28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Technische Entstehung einer Video-Datei</a:t>
            </a:r>
            <a:endParaRPr lang="de-DE" sz="3600" dirty="0">
              <a:solidFill>
                <a:srgbClr val="0070C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544" y="1412776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Ein Beispiel für ein Videoformat ist AVCHD (</a:t>
            </a:r>
            <a:r>
              <a:rPr lang="de-DE" sz="2400" dirty="0" err="1" smtClean="0"/>
              <a:t>advanced</a:t>
            </a:r>
            <a:r>
              <a:rPr lang="de-DE" sz="2400" dirty="0" smtClean="0"/>
              <a:t> </a:t>
            </a:r>
            <a:r>
              <a:rPr lang="de-DE" sz="2400" dirty="0" err="1" smtClean="0"/>
              <a:t>video</a:t>
            </a:r>
            <a:r>
              <a:rPr lang="de-DE" sz="2400" dirty="0" smtClean="0"/>
              <a:t> </a:t>
            </a:r>
            <a:r>
              <a:rPr lang="de-DE" sz="2400" dirty="0" err="1" smtClean="0"/>
              <a:t>coding</a:t>
            </a:r>
            <a:r>
              <a:rPr lang="de-DE" sz="2400" dirty="0" smtClean="0"/>
              <a:t> high </a:t>
            </a:r>
            <a:r>
              <a:rPr lang="de-DE" sz="2400" dirty="0" err="1" smtClean="0"/>
              <a:t>definition</a:t>
            </a:r>
            <a:r>
              <a:rPr lang="de-DE" sz="2400" dirty="0" smtClean="0"/>
              <a:t>) mit H.264 (</a:t>
            </a:r>
            <a:r>
              <a:rPr lang="de-DE" sz="2400" dirty="0" err="1" smtClean="0"/>
              <a:t>interframe</a:t>
            </a:r>
            <a:r>
              <a:rPr lang="de-DE" sz="2400" dirty="0" smtClean="0"/>
              <a:t>) als Codec und MTS als Container.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Im Konsumentenbereich haben die Videoformate üblicherweise keine definierten Namen.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Ein paar Beispiele von üblichen Kameras: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63543"/>
              </p:ext>
            </p:extLst>
          </p:nvPr>
        </p:nvGraphicFramePr>
        <p:xfrm>
          <a:off x="659904" y="412092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Kamera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Codec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Container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DSLR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H.264 oder H.265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MP4</a:t>
                      </a:r>
                      <a:r>
                        <a:rPr lang="de-DE" baseline="0" dirty="0" smtClean="0"/>
                        <a:t> oder MOV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Androidphone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H.264 oder H.265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3GP,</a:t>
                      </a:r>
                      <a:r>
                        <a:rPr lang="de-DE" baseline="0" dirty="0" smtClean="0"/>
                        <a:t> 3G2, MP4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iphone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H.264 oder H.265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MOV</a:t>
                      </a:r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08" y="4995773"/>
            <a:ext cx="1545344" cy="142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707904" y="587727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Beispiel für eine DSLR-Kamera: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491880" y="6531471"/>
            <a:ext cx="5328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Quelle: https://yt-shop.de/shop/youtube-kameras/youtube-dslr-kameras/nikon-d5300-slr-digitalkamera-youtube-kamera/</a:t>
            </a:r>
          </a:p>
        </p:txBody>
      </p:sp>
    </p:spTree>
    <p:extLst>
      <p:ext uri="{BB962C8B-B14F-4D97-AF65-F5344CB8AC3E}">
        <p14:creationId xmlns:p14="http://schemas.microsoft.com/office/powerpoint/2010/main" val="201019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0070C0"/>
                </a:solidFill>
              </a:rPr>
              <a:t>Technische Entstehung einer Video-Datei</a:t>
            </a:r>
            <a:endParaRPr lang="de-DE" sz="3600" dirty="0">
              <a:solidFill>
                <a:srgbClr val="0070C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52" y="2492896"/>
            <a:ext cx="6768752" cy="269893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95536" y="5373216"/>
            <a:ext cx="5328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Quelle: https</a:t>
            </a:r>
            <a:r>
              <a:rPr lang="de-DE" sz="800" dirty="0"/>
              <a:t>://tubularinsights.com/file-formats-containers-compression/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7544" y="141277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Zusammenfassung: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61721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33265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solidFill>
                  <a:srgbClr val="0070C0"/>
                </a:solidFill>
              </a:rPr>
              <a:t>Gliederung</a:t>
            </a:r>
            <a:endParaRPr lang="de-DE" sz="4400" dirty="0">
              <a:solidFill>
                <a:srgbClr val="0070C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1412776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de-DE" sz="2400" dirty="0" smtClean="0"/>
              <a:t>Technische Entstehung einer Videodatei.</a:t>
            </a:r>
          </a:p>
          <a:p>
            <a:pPr marL="457200" indent="-457200">
              <a:buAutoNum type="arabicParenR"/>
            </a:pPr>
            <a:r>
              <a:rPr lang="de-DE" sz="2400" dirty="0" smtClean="0"/>
              <a:t>Dateiformate vergleichen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MOV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MP4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3GP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Dateikonvertierung</a:t>
            </a:r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Komprimierung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Allgemeines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de-DE" sz="2400" dirty="0" smtClean="0"/>
              <a:t>Selbstversuch</a:t>
            </a:r>
            <a:endParaRPr lang="de-DE" sz="2400" dirty="0"/>
          </a:p>
          <a:p>
            <a:pPr marL="457200" indent="-457200">
              <a:buFont typeface="+mj-lt"/>
              <a:buAutoNum type="arabicParenR"/>
            </a:pPr>
            <a:r>
              <a:rPr lang="de-DE" sz="2400" dirty="0" smtClean="0"/>
              <a:t>Weitere mögliche Themen</a:t>
            </a:r>
          </a:p>
        </p:txBody>
      </p:sp>
    </p:spTree>
    <p:extLst>
      <p:ext uri="{BB962C8B-B14F-4D97-AF65-F5344CB8AC3E}">
        <p14:creationId xmlns:p14="http://schemas.microsoft.com/office/powerpoint/2010/main" val="262878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Zusammengesetzt">
  <a:themeElements>
    <a:clrScheme name="Zusammengesetzt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Zusammengesetzt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usammengesetz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0</TotalTime>
  <Words>1062</Words>
  <Application>Microsoft Office PowerPoint</Application>
  <PresentationFormat>Bildschirmpräsentation (4:3)</PresentationFormat>
  <Paragraphs>227</Paragraphs>
  <Slides>23</Slides>
  <Notes>11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Zusammengesetzt</vt:lpstr>
      <vt:lpstr>Lernvideos im Unterricht als Lerngegenstand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Lehr- und Lernvideos von und für Schülerinnen und Schüler</dc:title>
  <dc:creator>Colin</dc:creator>
  <cp:lastModifiedBy>Colin</cp:lastModifiedBy>
  <cp:revision>162</cp:revision>
  <cp:lastPrinted>2022-08-11T16:58:37Z</cp:lastPrinted>
  <dcterms:created xsi:type="dcterms:W3CDTF">2022-08-08T12:10:08Z</dcterms:created>
  <dcterms:modified xsi:type="dcterms:W3CDTF">2022-09-15T05:19:28Z</dcterms:modified>
</cp:coreProperties>
</file>