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9" r:id="rId2"/>
    <p:sldId id="260" r:id="rId3"/>
    <p:sldId id="300" r:id="rId4"/>
    <p:sldId id="301" r:id="rId5"/>
    <p:sldId id="261" r:id="rId6"/>
    <p:sldId id="263" r:id="rId7"/>
    <p:sldId id="295" r:id="rId8"/>
    <p:sldId id="296" r:id="rId9"/>
    <p:sldId id="297" r:id="rId10"/>
    <p:sldId id="269" r:id="rId11"/>
    <p:sldId id="272" r:id="rId12"/>
    <p:sldId id="270" r:id="rId13"/>
    <p:sldId id="271" r:id="rId14"/>
    <p:sldId id="273" r:id="rId15"/>
    <p:sldId id="274" r:id="rId16"/>
    <p:sldId id="276" r:id="rId17"/>
    <p:sldId id="294" r:id="rId18"/>
    <p:sldId id="280" r:id="rId19"/>
    <p:sldId id="281" r:id="rId20"/>
    <p:sldId id="282" r:id="rId21"/>
    <p:sldId id="283" r:id="rId22"/>
    <p:sldId id="284" r:id="rId23"/>
    <p:sldId id="285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8" r:id="rId32"/>
    <p:sldId id="299" r:id="rId33"/>
    <p:sldId id="302" r:id="rId34"/>
    <p:sldId id="303" r:id="rId35"/>
    <p:sldId id="304" r:id="rId36"/>
    <p:sldId id="262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FBAC4-A872-4D69-9F61-C568E0D1EBE1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DD8B9-2C7F-4697-8B9A-89F45036D1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89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E9BDB-D0FC-4118-AB1E-F294D1BC7B24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598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E9BDB-D0FC-4118-AB1E-F294D1BC7B24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988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E9BDB-D0FC-4118-AB1E-F294D1BC7B24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35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0" y="0"/>
            <a:ext cx="307340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8151" y="1087438"/>
            <a:ext cx="8791575" cy="2387600"/>
          </a:xfrm>
        </p:spPr>
        <p:txBody>
          <a:bodyPr anchor="b">
            <a:normAutofit/>
          </a:bodyPr>
          <a:lstStyle>
            <a:lvl1pPr algn="ctr">
              <a:defRPr sz="5500" cap="none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34736" y="5410203"/>
            <a:ext cx="2743200" cy="365125"/>
          </a:xfrm>
        </p:spPr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33650" y="5410203"/>
            <a:ext cx="5124887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4138" y="5410201"/>
            <a:ext cx="771089" cy="365125"/>
          </a:xfrm>
        </p:spPr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60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5" y="609600"/>
            <a:ext cx="5005283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43822" y="609600"/>
            <a:ext cx="4603591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2" y="2249486"/>
            <a:ext cx="5005285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227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4304666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5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210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7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419601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609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1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3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  <p:sp>
        <p:nvSpPr>
          <p:cNvPr id="52" name="TextBox 51"/>
          <p:cNvSpPr txBox="1"/>
          <p:nvPr/>
        </p:nvSpPr>
        <p:spPr>
          <a:xfrm>
            <a:off x="928772" y="7184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0423297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990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2134043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5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22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4" y="609600"/>
            <a:ext cx="9905999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1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41412" y="3360263"/>
            <a:ext cx="3195243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8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4767" y="3363435"/>
            <a:ext cx="3185277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3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3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7609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9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60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4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8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4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3" y="4980856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2509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2753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1" y="609601"/>
            <a:ext cx="2005011" cy="518160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601"/>
            <a:ext cx="7748591" cy="518160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042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 hasCustomPrompt="1"/>
          </p:nvPr>
        </p:nvSpPr>
        <p:spPr>
          <a:xfrm>
            <a:off x="1421331" y="-14406"/>
            <a:ext cx="9905999" cy="147857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Arbeitsauftrag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441830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7456921" y="5883278"/>
            <a:ext cx="2743200" cy="365125"/>
          </a:xfrm>
        </p:spPr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41412" y="5883277"/>
            <a:ext cx="6239309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6322" y="5883276"/>
            <a:ext cx="771089" cy="365125"/>
          </a:xfrm>
        </p:spPr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758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8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730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41411" y="953716"/>
            <a:ext cx="9906000" cy="2852737"/>
          </a:xfrm>
        </p:spPr>
        <p:txBody>
          <a:bodyPr anchor="b">
            <a:normAutofit/>
          </a:bodyPr>
          <a:lstStyle>
            <a:lvl1pPr>
              <a:defRPr sz="7000"/>
            </a:lvl1pPr>
          </a:lstStyle>
          <a:p>
            <a:r>
              <a:rPr lang="de-DE" dirty="0"/>
              <a:t>Guten Tag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BCE8821-EEDD-4D2F-B78E-4E74F192C8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41534" y="394105"/>
            <a:ext cx="1840663" cy="198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48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1" y="1478570"/>
            <a:ext cx="5030790" cy="431263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2" y="1478570"/>
            <a:ext cx="4875210" cy="431263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51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1969"/>
            <a:ext cx="9906000" cy="147796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8537" y="2249486"/>
            <a:ext cx="45812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1" y="3073399"/>
            <a:ext cx="4878391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69323" y="2249485"/>
            <a:ext cx="4578087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9"/>
            <a:ext cx="4875211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86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7929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87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6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1" y="592666"/>
            <a:ext cx="5891209" cy="5198534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6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90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9051" y="1"/>
            <a:ext cx="12055699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4" y="1478570"/>
            <a:ext cx="9905999" cy="4312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1996D-6347-4644-9BBB-EBFFFD0D4D3F}" type="datetimeFigureOut">
              <a:rPr lang="de-DE" smtClean="0"/>
              <a:t>08.09.2019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7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2" y="5883276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3018-8500-496E-B87F-8657FC1419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789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8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000" b="1" kern="1200" cap="none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4400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4400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4400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4400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4400" b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Pong#/media/Datei:Pong.pn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e.wikipedia.org/wiki/Formatvorlag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lingo.com/de/dic-de/kopfzeile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lingo.com/de/dic-de/kopfzeil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56B0E-F1F3-4B78-A96F-153186F68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Guten Tag</a:t>
            </a:r>
          </a:p>
        </p:txBody>
      </p:sp>
    </p:spTree>
    <p:extLst>
      <p:ext uri="{BB962C8B-B14F-4D97-AF65-F5344CB8AC3E}">
        <p14:creationId xmlns:p14="http://schemas.microsoft.com/office/powerpoint/2010/main" val="3499975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019D0-CF53-4795-A9C3-F0B5A739F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Ordne im Hefter zu!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315472B-6435-43EB-A0B0-609B8C812475}"/>
              </a:ext>
            </a:extLst>
          </p:cNvPr>
          <p:cNvSpPr txBox="1"/>
          <p:nvPr/>
        </p:nvSpPr>
        <p:spPr>
          <a:xfrm>
            <a:off x="1518407" y="1619075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Objekt: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684D38D-A10D-4CDB-9495-D7137B10F53B}"/>
              </a:ext>
            </a:extLst>
          </p:cNvPr>
          <p:cNvSpPr txBox="1"/>
          <p:nvPr/>
        </p:nvSpPr>
        <p:spPr>
          <a:xfrm>
            <a:off x="1359016" y="2685875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Attribut: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9EF846A-83A3-4B0E-8A5C-652CD9C727D5}"/>
              </a:ext>
            </a:extLst>
          </p:cNvPr>
          <p:cNvSpPr txBox="1"/>
          <p:nvPr/>
        </p:nvSpPr>
        <p:spPr>
          <a:xfrm>
            <a:off x="570451" y="3752675"/>
            <a:ext cx="261736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Attributwert: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BD32006-5298-45EB-A15C-87751293669E}"/>
              </a:ext>
            </a:extLst>
          </p:cNvPr>
          <p:cNvSpPr txBox="1"/>
          <p:nvPr/>
        </p:nvSpPr>
        <p:spPr>
          <a:xfrm>
            <a:off x="1359015" y="4656404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Methode: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6382136-040A-40D0-94E2-276A38C830AC}"/>
              </a:ext>
            </a:extLst>
          </p:cNvPr>
          <p:cNvSpPr txBox="1"/>
          <p:nvPr/>
        </p:nvSpPr>
        <p:spPr>
          <a:xfrm>
            <a:off x="6856604" y="2054933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LKW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3974978-51E0-4F69-8F52-56851F829020}"/>
              </a:ext>
            </a:extLst>
          </p:cNvPr>
          <p:cNvSpPr txBox="1"/>
          <p:nvPr/>
        </p:nvSpPr>
        <p:spPr>
          <a:xfrm>
            <a:off x="7850699" y="3437204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Handy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29E1E88-4DDE-49A9-BCF3-E3522EA12F33}"/>
              </a:ext>
            </a:extLst>
          </p:cNvPr>
          <p:cNvSpPr txBox="1"/>
          <p:nvPr/>
        </p:nvSpPr>
        <p:spPr>
          <a:xfrm>
            <a:off x="8997195" y="2242427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T-Shirt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D56B3C1-911F-44AC-9775-E234C7333540}"/>
              </a:ext>
            </a:extLst>
          </p:cNvPr>
          <p:cNvSpPr txBox="1"/>
          <p:nvPr/>
        </p:nvSpPr>
        <p:spPr>
          <a:xfrm>
            <a:off x="8435133" y="4657203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Holz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FAE1925-74F4-4E13-A934-C1532E311E68}"/>
              </a:ext>
            </a:extLst>
          </p:cNvPr>
          <p:cNvSpPr txBox="1"/>
          <p:nvPr/>
        </p:nvSpPr>
        <p:spPr>
          <a:xfrm>
            <a:off x="6874783" y="4139092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Farbe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E949CAB-A312-49AA-9BF8-4541339C65A5}"/>
              </a:ext>
            </a:extLst>
          </p:cNvPr>
          <p:cNvSpPr txBox="1"/>
          <p:nvPr/>
        </p:nvSpPr>
        <p:spPr>
          <a:xfrm>
            <a:off x="8435133" y="1422279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078E892-B678-4AE5-A710-4B5C59546EFD}"/>
              </a:ext>
            </a:extLst>
          </p:cNvPr>
          <p:cNvSpPr txBox="1"/>
          <p:nvPr/>
        </p:nvSpPr>
        <p:spPr>
          <a:xfrm>
            <a:off x="5862508" y="1397057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Größe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38DEA67-E8DB-4F05-949B-496B44A431CC}"/>
              </a:ext>
            </a:extLst>
          </p:cNvPr>
          <p:cNvSpPr txBox="1"/>
          <p:nvPr/>
        </p:nvSpPr>
        <p:spPr>
          <a:xfrm>
            <a:off x="6096000" y="5847360"/>
            <a:ext cx="346456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Betriebssystem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36535F19-C2DC-40ED-B531-AE01E8C76AB8}"/>
              </a:ext>
            </a:extLst>
          </p:cNvPr>
          <p:cNvSpPr txBox="1"/>
          <p:nvPr/>
        </p:nvSpPr>
        <p:spPr>
          <a:xfrm>
            <a:off x="9353727" y="2990416"/>
            <a:ext cx="31039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Anzahl-Achsen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5FA33F5-BE06-41AE-A3E4-5AD874291CC3}"/>
              </a:ext>
            </a:extLst>
          </p:cNvPr>
          <p:cNvSpPr txBox="1"/>
          <p:nvPr/>
        </p:nvSpPr>
        <p:spPr>
          <a:xfrm>
            <a:off x="9757495" y="1494438"/>
            <a:ext cx="223566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Maserung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C5A39A3-537E-4CF2-A4FC-32A885F011E8}"/>
              </a:ext>
            </a:extLst>
          </p:cNvPr>
          <p:cNvSpPr txBox="1"/>
          <p:nvPr/>
        </p:nvSpPr>
        <p:spPr>
          <a:xfrm>
            <a:off x="4386139" y="2242427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400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98D16BF-5A68-413A-9F80-5BA40E8CC21D}"/>
              </a:ext>
            </a:extLst>
          </p:cNvPr>
          <p:cNvSpPr txBox="1"/>
          <p:nvPr/>
        </p:nvSpPr>
        <p:spPr>
          <a:xfrm>
            <a:off x="4868412" y="4149618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schwarz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CA35DFCB-8AEC-4F22-A3B2-5E993C63005E}"/>
              </a:ext>
            </a:extLst>
          </p:cNvPr>
          <p:cNvSpPr txBox="1"/>
          <p:nvPr/>
        </p:nvSpPr>
        <p:spPr>
          <a:xfrm>
            <a:off x="9956339" y="4058899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Buche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9A34881-81D4-4C64-867F-049884C4F50E}"/>
              </a:ext>
            </a:extLst>
          </p:cNvPr>
          <p:cNvSpPr txBox="1"/>
          <p:nvPr/>
        </p:nvSpPr>
        <p:spPr>
          <a:xfrm>
            <a:off x="3832368" y="3249710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Android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85CF038E-2968-48CF-9D7C-ACABF2B8557C}"/>
              </a:ext>
            </a:extLst>
          </p:cNvPr>
          <p:cNvSpPr txBox="1"/>
          <p:nvPr/>
        </p:nvSpPr>
        <p:spPr>
          <a:xfrm>
            <a:off x="3982674" y="1464164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Fahren()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91DB3C8-E12E-4175-89C9-83784FCE588A}"/>
              </a:ext>
            </a:extLst>
          </p:cNvPr>
          <p:cNvSpPr txBox="1"/>
          <p:nvPr/>
        </p:nvSpPr>
        <p:spPr>
          <a:xfrm>
            <a:off x="4283981" y="5145472"/>
            <a:ext cx="262994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Anschalten ()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168B546-394B-40D0-A498-0EAEDC886BB9}"/>
              </a:ext>
            </a:extLst>
          </p:cNvPr>
          <p:cNvSpPr txBox="1"/>
          <p:nvPr/>
        </p:nvSpPr>
        <p:spPr>
          <a:xfrm>
            <a:off x="8923890" y="5300643"/>
            <a:ext cx="243979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Anziehen ()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10E977BA-1253-4855-A519-CAC24E914BDC}"/>
              </a:ext>
            </a:extLst>
          </p:cNvPr>
          <p:cNvSpPr txBox="1"/>
          <p:nvPr/>
        </p:nvSpPr>
        <p:spPr>
          <a:xfrm>
            <a:off x="6933645" y="2768191"/>
            <a:ext cx="22173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Schleifen ()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185D9A2-3C37-4D84-90A2-7BE9957694E3}"/>
              </a:ext>
            </a:extLst>
          </p:cNvPr>
          <p:cNvSpPr txBox="1"/>
          <p:nvPr/>
        </p:nvSpPr>
        <p:spPr>
          <a:xfrm>
            <a:off x="9429228" y="6050000"/>
            <a:ext cx="223566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D7E98E4-EFAB-49D0-BFE8-7B3D504805A2}"/>
              </a:ext>
            </a:extLst>
          </p:cNvPr>
          <p:cNvSpPr txBox="1"/>
          <p:nvPr/>
        </p:nvSpPr>
        <p:spPr>
          <a:xfrm>
            <a:off x="2693864" y="5825855"/>
            <a:ext cx="198819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dirty="0">
                <a:latin typeface="Calibri" panose="020F0502020204030204" pitchFamily="34" charset="0"/>
                <a:cs typeface="Calibri" panose="020F0502020204030204" pitchFamily="34" charset="0"/>
              </a:rPr>
              <a:t>7 Zoll</a:t>
            </a:r>
          </a:p>
        </p:txBody>
      </p:sp>
    </p:spTree>
    <p:extLst>
      <p:ext uri="{BB962C8B-B14F-4D97-AF65-F5344CB8AC3E}">
        <p14:creationId xmlns:p14="http://schemas.microsoft.com/office/powerpoint/2010/main" val="3122872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055A76-7124-4168-B410-8FFE1A34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Definition Objekt in der Textverarbeitung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E08099-44B1-498B-BEDE-D0533D685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52629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/>
              <a:t>In der Textverarbeitung gibt es unterschiedlichste Objekte. </a:t>
            </a:r>
          </a:p>
          <a:p>
            <a:pPr marL="0" indent="0">
              <a:buNone/>
            </a:pPr>
            <a:r>
              <a:rPr lang="de-DE" dirty="0"/>
              <a:t>Beispiele dafür sind: Zeichen, Wörter, Absätze, Bilder, Formen und das Dokument selbst.</a:t>
            </a:r>
          </a:p>
          <a:p>
            <a:pPr marL="0" indent="0">
              <a:buNone/>
            </a:pPr>
            <a:r>
              <a:rPr lang="de-DE" dirty="0"/>
              <a:t>Bsp.: Objekt: Zeichen Attribut: Farbe Attributwert: blau Methode: Farbe ändern ()</a:t>
            </a:r>
          </a:p>
        </p:txBody>
      </p:sp>
    </p:spTree>
    <p:extLst>
      <p:ext uri="{BB962C8B-B14F-4D97-AF65-F5344CB8AC3E}">
        <p14:creationId xmlns:p14="http://schemas.microsoft.com/office/powerpoint/2010/main" val="3218137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32ECC-8399-44AC-9BD5-41137554B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49B9E9-8791-41D0-AD5E-41410C9BC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4986162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Öffnen Sie ein leeres Textdokument und schreiben Sie die Wörter „Hallo Welt“!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Suchen Sie 3 Objekte und erklären Sie, warum es sich dabei um ein Objekt handelt!</a:t>
            </a:r>
          </a:p>
        </p:txBody>
      </p:sp>
    </p:spTree>
    <p:extLst>
      <p:ext uri="{BB962C8B-B14F-4D97-AF65-F5344CB8AC3E}">
        <p14:creationId xmlns:p14="http://schemas.microsoft.com/office/powerpoint/2010/main" val="3492275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32ECC-8399-44AC-9BD5-41137554B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49B9E9-8791-41D0-AD5E-41410C9BC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4986162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Öffnen Sie ein weiteres leeres Textdokument und drücken Sie auf „Einfügen“ und fügen Sie drei Formen in das Dokument ein!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Finden Sie drei Attribute und deren Attributwerte und notieren Sie diese</a:t>
            </a:r>
          </a:p>
        </p:txBody>
      </p:sp>
    </p:spTree>
    <p:extLst>
      <p:ext uri="{BB962C8B-B14F-4D97-AF65-F5344CB8AC3E}">
        <p14:creationId xmlns:p14="http://schemas.microsoft.com/office/powerpoint/2010/main" val="30590558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0C1D7-9843-4827-8792-655066405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0212" y="449876"/>
            <a:ext cx="8791575" cy="2387600"/>
          </a:xfrm>
        </p:spPr>
        <p:txBody>
          <a:bodyPr/>
          <a:lstStyle/>
          <a:p>
            <a:r>
              <a:rPr lang="de-DE" dirty="0">
                <a:solidFill>
                  <a:srgbClr val="00B0F0"/>
                </a:solidFill>
              </a:rPr>
              <a:t>Objekte beschriften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170E88A-C66D-4813-8E59-1BF804F0C8CE}"/>
              </a:ext>
            </a:extLst>
          </p:cNvPr>
          <p:cNvSpPr txBox="1"/>
          <p:nvPr/>
        </p:nvSpPr>
        <p:spPr>
          <a:xfrm>
            <a:off x="2013358" y="3498209"/>
            <a:ext cx="97899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Rechtsklick auf das  Objekt -&gt; Beschriftung einfügen </a:t>
            </a:r>
          </a:p>
        </p:txBody>
      </p:sp>
    </p:spTree>
    <p:extLst>
      <p:ext uri="{BB962C8B-B14F-4D97-AF65-F5344CB8AC3E}">
        <p14:creationId xmlns:p14="http://schemas.microsoft.com/office/powerpoint/2010/main" val="406802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0C1D7-9843-4827-8792-655066405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0212" y="206594"/>
            <a:ext cx="8791575" cy="783307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rgbClr val="00B0F0"/>
                </a:solidFill>
              </a:rPr>
              <a:t>Quellenangaben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682EA91-EF6C-4E54-9DDF-D6089C827D25}"/>
              </a:ext>
            </a:extLst>
          </p:cNvPr>
          <p:cNvSpPr txBox="1"/>
          <p:nvPr/>
        </p:nvSpPr>
        <p:spPr>
          <a:xfrm>
            <a:off x="3355595" y="912183"/>
            <a:ext cx="64259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Quellenangaben sind immer dann nötig, wenn wir etwas nutzen, dass wir nicht selbst erstellt haben. Dies betrifft insbesondere geistiges Eigentum in Form von Texten, Bildern, Musik und Filme.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40B821B-96E5-4155-881B-25BA4AD4EA84}"/>
              </a:ext>
            </a:extLst>
          </p:cNvPr>
          <p:cNvSpPr txBox="1"/>
          <p:nvPr/>
        </p:nvSpPr>
        <p:spPr>
          <a:xfrm>
            <a:off x="3355595" y="4283823"/>
            <a:ext cx="84225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Daher wird die Quelle immer angegeben. Bei online Quellen sieht dies wie folgt aus: </a:t>
            </a:r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https://de.wikipedia.org/wiki/Pong#/media/Datei:Pong.png</a:t>
            </a:r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 , Zugriff: 17.08.2019, 16:16.</a:t>
            </a:r>
          </a:p>
        </p:txBody>
      </p:sp>
    </p:spTree>
    <p:extLst>
      <p:ext uri="{BB962C8B-B14F-4D97-AF65-F5344CB8AC3E}">
        <p14:creationId xmlns:p14="http://schemas.microsoft.com/office/powerpoint/2010/main" val="64164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80C1D7-9843-4827-8792-655066405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0212" y="206594"/>
            <a:ext cx="8791575" cy="783307"/>
          </a:xfrm>
        </p:spPr>
        <p:txBody>
          <a:bodyPr>
            <a:normAutofit fontScale="90000"/>
          </a:bodyPr>
          <a:lstStyle/>
          <a:p>
            <a:r>
              <a:rPr lang="de-DE" dirty="0">
                <a:solidFill>
                  <a:srgbClr val="00B0F0"/>
                </a:solidFill>
              </a:rPr>
              <a:t>Textquellen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682EA91-EF6C-4E54-9DDF-D6089C827D25}"/>
              </a:ext>
            </a:extLst>
          </p:cNvPr>
          <p:cNvSpPr txBox="1"/>
          <p:nvPr/>
        </p:nvSpPr>
        <p:spPr>
          <a:xfrm>
            <a:off x="2718032" y="1247742"/>
            <a:ext cx="88755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Autor oder Herausgeber: Buchtitel, Untertitel, Erscheinungsort Erscheinungsjahr, S. 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8A393E9-852B-41D1-88C9-0468907A2904}"/>
              </a:ext>
            </a:extLst>
          </p:cNvPr>
          <p:cNvSpPr txBox="1"/>
          <p:nvPr/>
        </p:nvSpPr>
        <p:spPr>
          <a:xfrm>
            <a:off x="2718032" y="2844224"/>
            <a:ext cx="887555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Autor: Titel, in: Herausgeber: Buchtitel, Untertitel, Erscheinungsort Erscheinungsjahr, S. 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C935F4F-299D-4ED6-BEF1-4C48B1B7FCE9}"/>
              </a:ext>
            </a:extLst>
          </p:cNvPr>
          <p:cNvSpPr txBox="1"/>
          <p:nvPr/>
        </p:nvSpPr>
        <p:spPr>
          <a:xfrm>
            <a:off x="2718031" y="4704784"/>
            <a:ext cx="887555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" b="1" dirty="0">
                <a:latin typeface="Calibri" panose="020F0502020204030204" pitchFamily="34" charset="0"/>
                <a:cs typeface="Calibri" panose="020F0502020204030204" pitchFamily="34" charset="0"/>
              </a:rPr>
              <a:t>Die Angaben gehören in einer schriftlichen Arbeit verkürzt in den Text in Klammern oder in eine Fußnote.</a:t>
            </a:r>
          </a:p>
        </p:txBody>
      </p:sp>
    </p:spTree>
    <p:extLst>
      <p:ext uri="{BB962C8B-B14F-4D97-AF65-F5344CB8AC3E}">
        <p14:creationId xmlns:p14="http://schemas.microsoft.com/office/powerpoint/2010/main" val="257195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F7A69-350A-4418-AEEC-891A5DA89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rgbClr val="00B0F0"/>
                </a:solidFill>
              </a:rPr>
              <a:t>How</a:t>
            </a:r>
            <a:r>
              <a:rPr lang="de-DE" dirty="0">
                <a:solidFill>
                  <a:srgbClr val="00B0F0"/>
                </a:solidFill>
              </a:rPr>
              <a:t> </a:t>
            </a:r>
            <a:r>
              <a:rPr lang="de-DE" dirty="0" err="1">
                <a:solidFill>
                  <a:srgbClr val="00B0F0"/>
                </a:solidFill>
              </a:rPr>
              <a:t>to</a:t>
            </a:r>
            <a:r>
              <a:rPr lang="de-DE" dirty="0">
                <a:solidFill>
                  <a:srgbClr val="00B0F0"/>
                </a:solidFill>
              </a:rPr>
              <a:t> Fußnote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A68DEF-9A7E-4E08-AD95-CDFE65A31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Öffnen Sie Word!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Schreiben sie einen Satz!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Klicken Sie an das Ende des Satzes!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Klicken Sie auf Referenzen!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Klicken Sie auf Fußnote einfügen!</a:t>
            </a:r>
          </a:p>
        </p:txBody>
      </p:sp>
    </p:spTree>
    <p:extLst>
      <p:ext uri="{BB962C8B-B14F-4D97-AF65-F5344CB8AC3E}">
        <p14:creationId xmlns:p14="http://schemas.microsoft.com/office/powerpoint/2010/main" val="621646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99F67F-8FD6-49C1-8CDA-463C58549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Definition Formatvorlagen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8D8593-4183-4BC7-8A4F-28912C785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10180643" cy="44183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/>
              <a:t>Eine </a:t>
            </a:r>
            <a:r>
              <a:rPr lang="de-DE" b="1" dirty="0"/>
              <a:t>Formatvorlage</a:t>
            </a:r>
            <a:r>
              <a:rPr lang="de-DE" dirty="0"/>
              <a:t> in der Informationstechnik hat die Aufgabe, die Eingabe von Daten zu vereinfachen und soll zu einer einheitlichen, übersichtlichen und strukturierten Darstellung der Daten führen.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E4A1499-8713-4D08-8CA8-B1FEC7D8E459}"/>
              </a:ext>
            </a:extLst>
          </p:cNvPr>
          <p:cNvSpPr txBox="1"/>
          <p:nvPr/>
        </p:nvSpPr>
        <p:spPr>
          <a:xfrm>
            <a:off x="2390862" y="5698609"/>
            <a:ext cx="7155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 </a:t>
            </a:r>
            <a:r>
              <a:rPr lang="de-DE" dirty="0">
                <a:hlinkClick r:id="rId2"/>
              </a:rPr>
              <a:t>https://de.wikipedia.org/wiki/Formatvorlage</a:t>
            </a:r>
            <a:r>
              <a:rPr lang="de-DE" dirty="0"/>
              <a:t>, 24.08.2019, 17:10.</a:t>
            </a:r>
          </a:p>
        </p:txBody>
      </p:sp>
    </p:spTree>
    <p:extLst>
      <p:ext uri="{BB962C8B-B14F-4D97-AF65-F5344CB8AC3E}">
        <p14:creationId xmlns:p14="http://schemas.microsoft.com/office/powerpoint/2010/main" val="1654886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140B7-2066-439D-A24F-7CD991AD30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Formatvorlage Präsentation</a:t>
            </a:r>
            <a:br>
              <a:rPr lang="de-DE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Folienmaster</a:t>
            </a:r>
          </a:p>
        </p:txBody>
      </p:sp>
    </p:spTree>
    <p:extLst>
      <p:ext uri="{BB962C8B-B14F-4D97-AF65-F5344CB8AC3E}">
        <p14:creationId xmlns:p14="http://schemas.microsoft.com/office/powerpoint/2010/main" val="413422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C4A758-647A-4392-879B-91E36F3B8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Ablaufplan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8A87C1-43A2-4B77-9738-CAFEBBBBC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104246"/>
            <a:ext cx="9905999" cy="5187498"/>
          </a:xfrm>
        </p:spPr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Vorstellungsrunde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Themenvorstellung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Erprobung, Testung, Übung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Auswertung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Diskussionsrunde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Feedbackrunde</a:t>
            </a:r>
          </a:p>
        </p:txBody>
      </p:sp>
    </p:spTree>
    <p:extLst>
      <p:ext uri="{BB962C8B-B14F-4D97-AF65-F5344CB8AC3E}">
        <p14:creationId xmlns:p14="http://schemas.microsoft.com/office/powerpoint/2010/main" val="2823859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784B8-EB10-49EA-BFFB-15BD03A1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28285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F93C5-9FE4-42BB-8640-753C9F2A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0" y="743518"/>
            <a:ext cx="9905999" cy="5992841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Öffne PowerPoint!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Ansicht!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Folienmaster!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Verändere das Design in dein Wunschdesign und die Schriftart der Überschrift auf Calibri!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Schließe den Folienmaster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Lege eine Präsentation mit drei Folien an, in der du eines deines Hobbys kurz beschreibst!</a:t>
            </a:r>
          </a:p>
        </p:txBody>
      </p:sp>
    </p:spTree>
    <p:extLst>
      <p:ext uri="{BB962C8B-B14F-4D97-AF65-F5344CB8AC3E}">
        <p14:creationId xmlns:p14="http://schemas.microsoft.com/office/powerpoint/2010/main" val="3157903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140B7-2066-439D-A24F-7CD991AD30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Formatvorlage Textverarbeitung</a:t>
            </a:r>
          </a:p>
        </p:txBody>
      </p:sp>
    </p:spTree>
    <p:extLst>
      <p:ext uri="{BB962C8B-B14F-4D97-AF65-F5344CB8AC3E}">
        <p14:creationId xmlns:p14="http://schemas.microsoft.com/office/powerpoint/2010/main" val="2768406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784B8-EB10-49EA-BFFB-15BD03A1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28285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F93C5-9FE4-42BB-8640-753C9F2A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0" y="743518"/>
            <a:ext cx="9905999" cy="5992841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Öffne Word!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Entwurf!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Wähle ein Design!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Verändere die Schriftart auf Times New Roman!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Layout und verändere die Seiten Ränder auf links 3cm alle anderen 2cm</a:t>
            </a:r>
          </a:p>
        </p:txBody>
      </p:sp>
    </p:spTree>
    <p:extLst>
      <p:ext uri="{BB962C8B-B14F-4D97-AF65-F5344CB8AC3E}">
        <p14:creationId xmlns:p14="http://schemas.microsoft.com/office/powerpoint/2010/main" val="4021867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140B7-2066-439D-A24F-7CD991AD30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Kopf- und Fußzeile</a:t>
            </a:r>
          </a:p>
        </p:txBody>
      </p:sp>
    </p:spTree>
    <p:extLst>
      <p:ext uri="{BB962C8B-B14F-4D97-AF65-F5344CB8AC3E}">
        <p14:creationId xmlns:p14="http://schemas.microsoft.com/office/powerpoint/2010/main" val="2480561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9253A-16C4-4710-BC4D-78AEEEEC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Kopf- und Fußzeile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FDFCEC-03C4-460F-87E4-658966043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10373590" cy="514555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dirty="0"/>
              <a:t>Kopf- und Fußzeile liegen jeweils ober- und unterhalb des eigentlichen Inhalts eines Dokuments. </a:t>
            </a:r>
          </a:p>
          <a:p>
            <a:pPr marL="0" indent="0">
              <a:buNone/>
            </a:pPr>
            <a:r>
              <a:rPr lang="de-DE" dirty="0"/>
              <a:t>Hier bringt man normalerweise </a:t>
            </a:r>
            <a:r>
              <a:rPr lang="de-DE" b="1" dirty="0"/>
              <a:t>Informationen</a:t>
            </a:r>
            <a:r>
              <a:rPr lang="de-DE" dirty="0"/>
              <a:t> unter, die z.B. bei der </a:t>
            </a:r>
            <a:r>
              <a:rPr lang="de-DE" b="1" dirty="0"/>
              <a:t>Sortierung und Organisation</a:t>
            </a:r>
            <a:r>
              <a:rPr lang="de-DE" dirty="0"/>
              <a:t> eines Dokuments oder auch bei der Orientierung </a:t>
            </a:r>
            <a:br>
              <a:rPr lang="de-DE" dirty="0"/>
            </a:br>
            <a:r>
              <a:rPr lang="de-DE" i="1" dirty="0"/>
              <a:t>innerhalb</a:t>
            </a:r>
            <a:r>
              <a:rPr lang="de-DE" dirty="0"/>
              <a:t> eines Dokuments hilfreich sind.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F8709BD-F76F-41E4-900C-2DA447B2810D}"/>
              </a:ext>
            </a:extLst>
          </p:cNvPr>
          <p:cNvSpPr txBox="1"/>
          <p:nvPr/>
        </p:nvSpPr>
        <p:spPr>
          <a:xfrm>
            <a:off x="1937856" y="5889072"/>
            <a:ext cx="675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 </a:t>
            </a:r>
            <a:r>
              <a:rPr lang="de-DE" dirty="0">
                <a:hlinkClick r:id="rId2"/>
              </a:rPr>
              <a:t>https://educalingo.com/de/dic-de/kopfzeile</a:t>
            </a:r>
            <a:r>
              <a:rPr lang="de-DE" dirty="0"/>
              <a:t> , Zugriff: 24.08.2019, 17:09.</a:t>
            </a:r>
          </a:p>
        </p:txBody>
      </p:sp>
    </p:spTree>
    <p:extLst>
      <p:ext uri="{BB962C8B-B14F-4D97-AF65-F5344CB8AC3E}">
        <p14:creationId xmlns:p14="http://schemas.microsoft.com/office/powerpoint/2010/main" val="2659954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D9253A-16C4-4710-BC4D-78AEEEEC6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Kopf- und Fußzeile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8FDFCEC-03C4-460F-87E4-658966043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/>
              <a:t>Zum Beispiel könnte in der </a:t>
            </a:r>
            <a:r>
              <a:rPr lang="de-DE" b="1" dirty="0"/>
              <a:t>Kopfzeile</a:t>
            </a:r>
            <a:r>
              <a:rPr lang="de-DE" dirty="0"/>
              <a:t> der Titel einer Facharbeit oder eines Kapitels daraus stehen, damit man diesen immer vor Augen hat. Die </a:t>
            </a:r>
            <a:r>
              <a:rPr lang="de-DE" b="1" dirty="0"/>
              <a:t>Fußzeile</a:t>
            </a:r>
            <a:r>
              <a:rPr lang="de-DE" dirty="0"/>
              <a:t> könnte die Seitenzahlen enthalten oder auch den Dateinamen und das Speicherdatum. Diese Angaben sind oft hilfreich beim Wiederfinden und Bearbeiten von Dokumenten auf dem Computer.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2502B33-F8EE-4AA2-A785-AA2E44D7F63C}"/>
              </a:ext>
            </a:extLst>
          </p:cNvPr>
          <p:cNvSpPr txBox="1"/>
          <p:nvPr/>
        </p:nvSpPr>
        <p:spPr>
          <a:xfrm>
            <a:off x="1937856" y="5889072"/>
            <a:ext cx="675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 </a:t>
            </a:r>
            <a:r>
              <a:rPr lang="de-DE" dirty="0">
                <a:hlinkClick r:id="rId2"/>
              </a:rPr>
              <a:t>https://educalingo.com/de/dic-de/kopfzeile</a:t>
            </a:r>
            <a:r>
              <a:rPr lang="de-DE" dirty="0"/>
              <a:t> , Zugriff: 24.08.2019, 17:09.</a:t>
            </a:r>
          </a:p>
        </p:txBody>
      </p:sp>
    </p:spTree>
    <p:extLst>
      <p:ext uri="{BB962C8B-B14F-4D97-AF65-F5344CB8AC3E}">
        <p14:creationId xmlns:p14="http://schemas.microsoft.com/office/powerpoint/2010/main" val="34005176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784B8-EB10-49EA-BFFB-15BD03A1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28285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F93C5-9FE4-42BB-8640-753C9F2A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0" y="743518"/>
            <a:ext cx="9905999" cy="5992841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Öffne Word!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mit Doppelklick an den oberen Rand des Dokumentes!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Scrolle zur Fußzeile und klicke mit der linken Maustaste hinein!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Nun kannst du eine automatische Seitennummer einfügen lassen.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Suche die Option am oberen linken Rand!</a:t>
            </a:r>
          </a:p>
        </p:txBody>
      </p:sp>
    </p:spTree>
    <p:extLst>
      <p:ext uri="{BB962C8B-B14F-4D97-AF65-F5344CB8AC3E}">
        <p14:creationId xmlns:p14="http://schemas.microsoft.com/office/powerpoint/2010/main" val="38291511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1830D-E502-44E0-8833-B47CBE87D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Ausrichtung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08327B-DEC9-4713-9510-DC657D654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4671" y="1464972"/>
            <a:ext cx="10997362" cy="4418303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Unter Ausrichtung versteht man, ob eine Seite im Hochformat 		oder Querformat</a:t>
            </a:r>
            <a:br>
              <a:rPr lang="de-DE" dirty="0"/>
            </a:br>
            <a:r>
              <a:rPr lang="de-DE" dirty="0"/>
              <a:t>angezeigt wird.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560812D-696F-4D88-9670-0DDDB2618344}"/>
              </a:ext>
            </a:extLst>
          </p:cNvPr>
          <p:cNvSpPr/>
          <p:nvPr/>
        </p:nvSpPr>
        <p:spPr>
          <a:xfrm>
            <a:off x="4489508" y="2290194"/>
            <a:ext cx="988503" cy="1468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E0ADB0E-F770-4354-9DD7-9EDD677999EC}"/>
              </a:ext>
            </a:extLst>
          </p:cNvPr>
          <p:cNvSpPr/>
          <p:nvPr/>
        </p:nvSpPr>
        <p:spPr>
          <a:xfrm rot="5400000">
            <a:off x="9809526" y="2050409"/>
            <a:ext cx="988503" cy="1468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1358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784B8-EB10-49EA-BFFB-15BD03A1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28285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F93C5-9FE4-42BB-8640-753C9F2A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0" y="743518"/>
            <a:ext cx="9905999" cy="5992841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Öffne Word!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Füge dem Dokument eine zweite Seite hinzu!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Layout!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Verändere die Ausrichtung des Dokuments!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Beschreibe deine Beobachtung!</a:t>
            </a:r>
          </a:p>
          <a:p>
            <a:pPr marL="742950" indent="-742950">
              <a:buFont typeface="+mj-lt"/>
              <a:buAutoNum type="arabicPeriod"/>
            </a:pPr>
            <a:endParaRPr lang="de-DE" sz="3700" b="1" dirty="0"/>
          </a:p>
          <a:p>
            <a:pPr marL="742950" indent="-742950">
              <a:buFont typeface="+mj-lt"/>
              <a:buAutoNum type="arabicPeriod"/>
            </a:pPr>
            <a:endParaRPr lang="de-DE" sz="3700" b="1" dirty="0"/>
          </a:p>
        </p:txBody>
      </p:sp>
    </p:spTree>
    <p:extLst>
      <p:ext uri="{BB962C8B-B14F-4D97-AF65-F5344CB8AC3E}">
        <p14:creationId xmlns:p14="http://schemas.microsoft.com/office/powerpoint/2010/main" val="10862202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5784B8-EB10-49EA-BFFB-15BD03A16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28285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1F93C5-9FE4-42BB-8640-753C9F2AC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0" y="743518"/>
            <a:ext cx="9905999" cy="5992841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in die erste Seite!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Layout!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Umbrüche!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Klicke auf „Nächste Seite“!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Ändere die Ausrichtung der ersten Seite!</a:t>
            </a:r>
          </a:p>
          <a:p>
            <a:pPr marL="742950" indent="-742950">
              <a:buFont typeface="+mj-lt"/>
              <a:buAutoNum type="arabicPeriod"/>
            </a:pPr>
            <a:r>
              <a:rPr lang="de-DE" sz="3700" b="1" dirty="0"/>
              <a:t>Beschreibe deine Beobachtung!</a:t>
            </a:r>
          </a:p>
          <a:p>
            <a:pPr marL="742950" indent="-742950">
              <a:buFont typeface="+mj-lt"/>
              <a:buAutoNum type="arabicPeriod"/>
            </a:pPr>
            <a:endParaRPr lang="de-DE" sz="3700" b="1" dirty="0"/>
          </a:p>
          <a:p>
            <a:pPr marL="742950" indent="-742950">
              <a:buFont typeface="+mj-lt"/>
              <a:buAutoNum type="arabicPeriod"/>
            </a:pPr>
            <a:endParaRPr lang="de-DE" sz="3700" b="1" dirty="0"/>
          </a:p>
        </p:txBody>
      </p:sp>
    </p:spTree>
    <p:extLst>
      <p:ext uri="{BB962C8B-B14F-4D97-AF65-F5344CB8AC3E}">
        <p14:creationId xmlns:p14="http://schemas.microsoft.com/office/powerpoint/2010/main" val="2459750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A2C47F-15F0-42FB-A525-83137B23F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1. Vorstellungsrunde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B6E4FB-24A9-4994-A74F-F1C3DC4D6A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Wer sind Sie?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Warum haben Sie sich diesen Workshop ausgesucht?</a:t>
            </a:r>
          </a:p>
        </p:txBody>
      </p:sp>
    </p:spTree>
    <p:extLst>
      <p:ext uri="{BB962C8B-B14F-4D97-AF65-F5344CB8AC3E}">
        <p14:creationId xmlns:p14="http://schemas.microsoft.com/office/powerpoint/2010/main" val="22381257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7CCAA6-C604-4E69-B44C-A907E8CFF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Arbeitsauftrag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80642B0-0591-4A38-B9D3-86001EC26E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518749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Recherchieren Sie den Begriff „Automatisches Verzeichnis“!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Erklären Sie, wie man es in einem Dokument einfügt!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Erläutern Sie den Vorteil eines Automatischen Verzeichnisses!</a:t>
            </a:r>
          </a:p>
        </p:txBody>
      </p:sp>
    </p:spTree>
    <p:extLst>
      <p:ext uri="{BB962C8B-B14F-4D97-AF65-F5344CB8AC3E}">
        <p14:creationId xmlns:p14="http://schemas.microsoft.com/office/powerpoint/2010/main" val="16140766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669CCC-BC61-4D25-881A-A739FD11B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Definition geeignete Dateiformate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>
                <a:solidFill>
                  <a:srgbClr val="00B050"/>
                </a:solidFill>
              </a:rPr>
              <a:t>für den Austausch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35BBE6-DD1F-409D-AB0F-F85E58736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Möchte ich, dass jemand meine Textdatei bearbeiten kann, nutze ich die Formate *.</a:t>
            </a:r>
            <a:r>
              <a:rPr lang="de-DE" dirty="0" err="1"/>
              <a:t>docx</a:t>
            </a:r>
            <a:r>
              <a:rPr lang="de-DE" dirty="0"/>
              <a:t> oder *.</a:t>
            </a:r>
            <a:r>
              <a:rPr lang="de-DE" dirty="0" err="1"/>
              <a:t>odt</a:t>
            </a:r>
            <a:r>
              <a:rPr lang="de-DE" dirty="0"/>
              <a:t>. Will ich genau das vermeiden, nutze ich *</a:t>
            </a:r>
            <a:r>
              <a:rPr lang="de-DE" dirty="0" err="1"/>
              <a:t>pdf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14489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8D10E2-57C9-4911-AA61-446A3BFEC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3. Erprobung, Testung, Übung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1C1F57-0BB3-4896-9356-9CEC98244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464972"/>
            <a:ext cx="9905999" cy="5153942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Öffnen Sie die gedownloadeten Dateien in LibreOffice oder OpenOffice!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Wenden Sie die dort beschriebenen Techniken auf das Testdokument an!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Fragen Sie bei Problemen!</a:t>
            </a:r>
          </a:p>
        </p:txBody>
      </p:sp>
    </p:spTree>
    <p:extLst>
      <p:ext uri="{BB962C8B-B14F-4D97-AF65-F5344CB8AC3E}">
        <p14:creationId xmlns:p14="http://schemas.microsoft.com/office/powerpoint/2010/main" val="537993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2B306-D768-4F3E-AE72-B809B62C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C000"/>
                </a:solidFill>
              </a:rPr>
              <a:t>4. Auswertung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4AD0E5-2315-4E39-A57C-D53EEC91A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Wie erging es Ihnen mit der Lösung der Aufgaben?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Konnten Sie die Instruktionen nachvollziehen?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Was würden Sie anders machen?</a:t>
            </a:r>
          </a:p>
        </p:txBody>
      </p:sp>
    </p:spTree>
    <p:extLst>
      <p:ext uri="{BB962C8B-B14F-4D97-AF65-F5344CB8AC3E}">
        <p14:creationId xmlns:p14="http://schemas.microsoft.com/office/powerpoint/2010/main" val="27344605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BEC546-98E0-4063-9BAD-B7C3D943D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C000"/>
                </a:solidFill>
              </a:rPr>
              <a:t>5. Diskussionsrunde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A43C92-173A-4549-9411-31BA85F6E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Was spricht für Sie für bzw. gegen </a:t>
            </a:r>
            <a:r>
              <a:rPr lang="de-DE" dirty="0" err="1"/>
              <a:t>OpenSource</a:t>
            </a:r>
            <a:r>
              <a:rPr lang="de-DE" dirty="0"/>
              <a:t> Software für Textverarbeitung oder Präsentation?</a:t>
            </a:r>
          </a:p>
        </p:txBody>
      </p:sp>
    </p:spTree>
    <p:extLst>
      <p:ext uri="{BB962C8B-B14F-4D97-AF65-F5344CB8AC3E}">
        <p14:creationId xmlns:p14="http://schemas.microsoft.com/office/powerpoint/2010/main" val="11645528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E76D1-06C0-47E7-90EC-B1082721C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C000"/>
                </a:solidFill>
              </a:rPr>
              <a:t>6. Feedbackrunde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6E98E1-E869-4173-A612-0929F27D5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de-DE" dirty="0"/>
              <a:t>Was hat Ihnen gefallen?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Was hätten Sie </a:t>
            </a:r>
            <a:r>
              <a:rPr lang="de-DE"/>
              <a:t>sich zusätzlich </a:t>
            </a:r>
            <a:r>
              <a:rPr lang="de-DE" dirty="0"/>
              <a:t>gewünscht?</a:t>
            </a:r>
          </a:p>
          <a:p>
            <a:pPr marL="742950" indent="-742950">
              <a:buFont typeface="+mj-lt"/>
              <a:buAutoNum type="arabicPeriod"/>
            </a:pPr>
            <a:r>
              <a:rPr lang="de-DE" dirty="0"/>
              <a:t>Haben Sie weitere Anmerkungen?</a:t>
            </a:r>
          </a:p>
        </p:txBody>
      </p:sp>
    </p:spTree>
    <p:extLst>
      <p:ext uri="{BB962C8B-B14F-4D97-AF65-F5344CB8AC3E}">
        <p14:creationId xmlns:p14="http://schemas.microsoft.com/office/powerpoint/2010/main" val="2855802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56B0E-F1F3-4B78-A96F-153186F68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Ich wünsche </a:t>
            </a:r>
            <a:r>
              <a:rPr lang="de-DE"/>
              <a:t>einen schönen Tag!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0574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7CA061-90B2-443B-84DE-0FE132DF2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2. Themenvorstellung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B6FE72-11F5-49E0-BA69-F5F097751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DE" dirty="0">
                <a:solidFill>
                  <a:srgbClr val="FFFF00"/>
                </a:solidFill>
              </a:rPr>
              <a:t>Publikationen und Präsentationen gestalten</a:t>
            </a:r>
          </a:p>
          <a:p>
            <a:r>
              <a:rPr lang="de-DE" dirty="0"/>
              <a:t> verankert im Rahmenplan Klasse 9</a:t>
            </a:r>
          </a:p>
          <a:p>
            <a:r>
              <a:rPr lang="de-DE" dirty="0"/>
              <a:t> Vorbereitung auf Praktikumsbericht, Facharbeit, komplexe Leistungen ab Klasse 10, Vorträge, Studium, etc.</a:t>
            </a:r>
          </a:p>
        </p:txBody>
      </p:sp>
    </p:spTree>
    <p:extLst>
      <p:ext uri="{BB962C8B-B14F-4D97-AF65-F5344CB8AC3E}">
        <p14:creationId xmlns:p14="http://schemas.microsoft.com/office/powerpoint/2010/main" val="3452296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0D8F46-10D7-46CD-BF50-07B92350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CF1BBB-3902-4585-B52C-D8CCB6F5D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1112635"/>
            <a:ext cx="9905999" cy="51874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3200" b="1" dirty="0">
                <a:solidFill>
                  <a:srgbClr val="FFFF00"/>
                </a:solidFill>
              </a:rPr>
              <a:t>Objektorientierung in Textverarbeitung und Präsentation: </a:t>
            </a:r>
          </a:p>
          <a:p>
            <a:r>
              <a:rPr lang="de-DE" sz="3200" dirty="0"/>
              <a:t>Präsentation: Formatvorlagen </a:t>
            </a:r>
          </a:p>
          <a:p>
            <a:r>
              <a:rPr lang="de-DE" sz="3200" dirty="0"/>
              <a:t>Textverarbeitung:</a:t>
            </a:r>
          </a:p>
          <a:p>
            <a:pPr marL="742950" indent="-742950">
              <a:buFont typeface="+mj-lt"/>
              <a:buAutoNum type="alphaLcPeriod"/>
            </a:pPr>
            <a:r>
              <a:rPr lang="de-DE" sz="3200" dirty="0"/>
              <a:t>automatisierte Verzeichnisse</a:t>
            </a:r>
          </a:p>
          <a:p>
            <a:pPr marL="742950" indent="-742950">
              <a:buFont typeface="+mj-lt"/>
              <a:buAutoNum type="alphaLcPeriod"/>
            </a:pPr>
            <a:r>
              <a:rPr lang="de-DE" sz="3200" dirty="0"/>
              <a:t>Einrichtung Kopf- und Fußzeile</a:t>
            </a:r>
          </a:p>
          <a:p>
            <a:pPr marL="742950" indent="-742950">
              <a:buFont typeface="+mj-lt"/>
              <a:buAutoNum type="alphaLcPeriod"/>
            </a:pPr>
            <a:r>
              <a:rPr lang="de-DE" sz="3200" dirty="0"/>
              <a:t>Einfügen von Objekten </a:t>
            </a:r>
          </a:p>
          <a:p>
            <a:pPr marL="742950" indent="-742950">
              <a:buFont typeface="+mj-lt"/>
              <a:buAutoNum type="alphaLcPeriod"/>
            </a:pPr>
            <a:r>
              <a:rPr lang="de-DE" sz="3200" dirty="0"/>
              <a:t>die Möglichkeiten der </a:t>
            </a:r>
            <a:r>
              <a:rPr lang="de-DE" sz="3200" dirty="0" err="1"/>
              <a:t>Referenzierung</a:t>
            </a:r>
            <a:r>
              <a:rPr lang="de-DE" sz="3200" dirty="0"/>
              <a:t> von externen Daten</a:t>
            </a:r>
          </a:p>
        </p:txBody>
      </p:sp>
    </p:spTree>
    <p:extLst>
      <p:ext uri="{BB962C8B-B14F-4D97-AF65-F5344CB8AC3E}">
        <p14:creationId xmlns:p14="http://schemas.microsoft.com/office/powerpoint/2010/main" val="160794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8B5582-C120-4B3A-A5A4-154B3963E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163" y="-391142"/>
            <a:ext cx="9905999" cy="1478570"/>
          </a:xfrm>
        </p:spPr>
        <p:txBody>
          <a:bodyPr>
            <a:normAutofit/>
          </a:bodyPr>
          <a:lstStyle/>
          <a:p>
            <a:r>
              <a:rPr lang="de-DE" sz="4500" dirty="0">
                <a:solidFill>
                  <a:schemeClr val="accent2">
                    <a:lumMod val="75000"/>
                  </a:schemeClr>
                </a:solidFill>
              </a:rPr>
              <a:t>Überblick UE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5456B1-87E5-4E3C-BA28-4B9BEC702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4734" y="423644"/>
            <a:ext cx="11227266" cy="587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3200" b="1" dirty="0">
                <a:solidFill>
                  <a:srgbClr val="FFFF00"/>
                </a:solidFill>
              </a:rPr>
              <a:t>Thema:</a:t>
            </a:r>
            <a:r>
              <a:rPr lang="de-DE" sz="3200" dirty="0"/>
              <a:t> Publikationen und Präsentationen gestalten </a:t>
            </a:r>
          </a:p>
          <a:p>
            <a:pPr marL="0" indent="0">
              <a:buNone/>
            </a:pPr>
            <a:r>
              <a:rPr lang="de-DE" sz="3200" b="1" dirty="0">
                <a:solidFill>
                  <a:srgbClr val="FFFF00"/>
                </a:solidFill>
              </a:rPr>
              <a:t>Zeit:</a:t>
            </a:r>
            <a:r>
              <a:rPr lang="de-DE" sz="3200" dirty="0"/>
              <a:t> 45min Unterricht pro Woche</a:t>
            </a:r>
          </a:p>
          <a:p>
            <a:pPr marL="0" indent="0">
              <a:buNone/>
            </a:pPr>
            <a:r>
              <a:rPr lang="de-DE" sz="3200" dirty="0"/>
              <a:t>S1: Objekte in der TV, Objekte einfügen </a:t>
            </a:r>
          </a:p>
          <a:p>
            <a:pPr marL="0" indent="0">
              <a:buNone/>
            </a:pPr>
            <a:r>
              <a:rPr lang="de-DE" sz="3200" dirty="0"/>
              <a:t>S2: Objekte beschriften, Quellenangaben und Fußnoten</a:t>
            </a:r>
          </a:p>
          <a:p>
            <a:pPr marL="0" indent="0">
              <a:buNone/>
            </a:pPr>
            <a:r>
              <a:rPr lang="de-DE" sz="3200" dirty="0"/>
              <a:t>S3: Formatvorlagen Präsentation und Text, Kopf- und Fußzeile</a:t>
            </a:r>
          </a:p>
          <a:p>
            <a:pPr marL="0" indent="0">
              <a:buNone/>
            </a:pPr>
            <a:r>
              <a:rPr lang="de-DE" sz="3200" dirty="0"/>
              <a:t>S4: Design, Ausrichtung, Ränder</a:t>
            </a:r>
          </a:p>
          <a:p>
            <a:pPr marL="0" indent="0">
              <a:buNone/>
            </a:pPr>
            <a:r>
              <a:rPr lang="de-DE" sz="3200" dirty="0"/>
              <a:t>S5: automatisierte Verzeichnisse, Geeignete Dateiformate</a:t>
            </a:r>
          </a:p>
          <a:p>
            <a:pPr marL="0" indent="0">
              <a:buNone/>
            </a:pPr>
            <a:r>
              <a:rPr lang="de-DE" sz="3200" dirty="0"/>
              <a:t>S6: </a:t>
            </a:r>
            <a:r>
              <a:rPr lang="de-DE" sz="3200" dirty="0" err="1"/>
              <a:t>Referenzierung</a:t>
            </a:r>
            <a:r>
              <a:rPr lang="de-DE" sz="3200" dirty="0"/>
              <a:t> externer Dateien, Üben Test</a:t>
            </a:r>
          </a:p>
          <a:p>
            <a:pPr marL="0" indent="0">
              <a:buNone/>
            </a:pPr>
            <a:r>
              <a:rPr lang="de-DE" sz="3200" dirty="0"/>
              <a:t>S7: Test 20min schriftlich + 20min praktisch</a:t>
            </a:r>
          </a:p>
        </p:txBody>
      </p:sp>
    </p:spTree>
    <p:extLst>
      <p:ext uri="{BB962C8B-B14F-4D97-AF65-F5344CB8AC3E}">
        <p14:creationId xmlns:p14="http://schemas.microsoft.com/office/powerpoint/2010/main" val="4009433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AA344-83DE-447C-804C-7D1ED10623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S1 – S4</a:t>
            </a:r>
          </a:p>
        </p:txBody>
      </p:sp>
    </p:spTree>
    <p:extLst>
      <p:ext uri="{BB962C8B-B14F-4D97-AF65-F5344CB8AC3E}">
        <p14:creationId xmlns:p14="http://schemas.microsoft.com/office/powerpoint/2010/main" val="2354697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9A4D13-A16B-4DD9-9273-AD9F364D4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FFFF00"/>
                </a:solidFill>
              </a:rPr>
              <a:t>Beschreiben Sie das Objekt!</a:t>
            </a:r>
          </a:p>
        </p:txBody>
      </p:sp>
    </p:spTree>
    <p:extLst>
      <p:ext uri="{BB962C8B-B14F-4D97-AF65-F5344CB8AC3E}">
        <p14:creationId xmlns:p14="http://schemas.microsoft.com/office/powerpoint/2010/main" val="3859500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C8477-D926-402E-AB88-36CB56A19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331" y="-198963"/>
            <a:ext cx="9905999" cy="1478570"/>
          </a:xfrm>
        </p:spPr>
        <p:txBody>
          <a:bodyPr/>
          <a:lstStyle/>
          <a:p>
            <a:r>
              <a:rPr lang="de-DE" dirty="0">
                <a:solidFill>
                  <a:srgbClr val="00B050"/>
                </a:solidFill>
              </a:rPr>
              <a:t>Definition Objekt in der Informatik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DFA380-41B3-422C-A68D-3DD79AE31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1331" y="953244"/>
            <a:ext cx="10272922" cy="58334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DE" b="1" dirty="0"/>
              <a:t>Objekte können alles sein, dass man beschreiben kann. </a:t>
            </a:r>
          </a:p>
          <a:p>
            <a:pPr marL="0" indent="0">
              <a:buNone/>
            </a:pPr>
            <a:r>
              <a:rPr lang="de-DE" b="1" dirty="0"/>
              <a:t>Seine Eigenschaften nennt man Attribute und deren Werte Attributwerte. </a:t>
            </a:r>
          </a:p>
          <a:p>
            <a:pPr marL="0" indent="0">
              <a:buNone/>
            </a:pPr>
            <a:r>
              <a:rPr lang="de-DE" b="1" dirty="0"/>
              <a:t>Die Anwendungen die auf ein Objekt angewendet werden können, nennt man Methoden.</a:t>
            </a:r>
          </a:p>
          <a:p>
            <a:pPr marL="0" indent="0">
              <a:buNone/>
            </a:pPr>
            <a:r>
              <a:rPr lang="de-DE" b="1" dirty="0"/>
              <a:t>Methoden können den Attributwert eines </a:t>
            </a:r>
            <a:r>
              <a:rPr lang="de-DE" b="1" dirty="0" err="1"/>
              <a:t>Atributes</a:t>
            </a:r>
            <a:r>
              <a:rPr lang="de-DE" b="1" dirty="0"/>
              <a:t> ändern. </a:t>
            </a:r>
          </a:p>
        </p:txBody>
      </p:sp>
    </p:spTree>
    <p:extLst>
      <p:ext uri="{BB962C8B-B14F-4D97-AF65-F5344CB8AC3E}">
        <p14:creationId xmlns:p14="http://schemas.microsoft.com/office/powerpoint/2010/main" val="2505367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formatikunterricht Präsentation">
  <a:themeElements>
    <a:clrScheme name="Schaltkreis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Schaltkreis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chaltkreis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formatikunterricht Präsentation" id="{3FD0679D-CCE3-4D68-86E3-3987D6174A81}" vid="{33E1C607-87B8-416A-AE77-4CB486631D1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TM03457444[[fn=Fundament]]</Template>
  <TotalTime>0</TotalTime>
  <Words>988</Words>
  <Application>Microsoft Office PowerPoint</Application>
  <PresentationFormat>Breitbild</PresentationFormat>
  <Paragraphs>161</Paragraphs>
  <Slides>36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0" baseType="lpstr">
      <vt:lpstr>Arial</vt:lpstr>
      <vt:lpstr>Calibri</vt:lpstr>
      <vt:lpstr>Tw Cen MT</vt:lpstr>
      <vt:lpstr>Informatikunterricht Präsentation</vt:lpstr>
      <vt:lpstr>Guten Tag</vt:lpstr>
      <vt:lpstr>Ablaufplan</vt:lpstr>
      <vt:lpstr>1. Vorstellungsrunde</vt:lpstr>
      <vt:lpstr>2. Themenvorstellung</vt:lpstr>
      <vt:lpstr>PowerPoint-Präsentation</vt:lpstr>
      <vt:lpstr>Überblick UE</vt:lpstr>
      <vt:lpstr>S1 – S4</vt:lpstr>
      <vt:lpstr>Beschreiben Sie das Objekt!</vt:lpstr>
      <vt:lpstr>Definition Objekt in der Informatik</vt:lpstr>
      <vt:lpstr>Ordne im Hefter zu!</vt:lpstr>
      <vt:lpstr>Definition Objekt in der Textverarbeitung</vt:lpstr>
      <vt:lpstr>Arbeitsauftrag</vt:lpstr>
      <vt:lpstr>Arbeitsauftrag</vt:lpstr>
      <vt:lpstr>Objekte beschriften</vt:lpstr>
      <vt:lpstr>Quellenangaben</vt:lpstr>
      <vt:lpstr>Textquellen</vt:lpstr>
      <vt:lpstr>How to Fußnote</vt:lpstr>
      <vt:lpstr>Definition Formatvorlagen</vt:lpstr>
      <vt:lpstr>Formatvorlage Präsentation Folienmaster</vt:lpstr>
      <vt:lpstr>Arbeitsauftrag</vt:lpstr>
      <vt:lpstr>Formatvorlage Textverarbeitung</vt:lpstr>
      <vt:lpstr>Arbeitsauftrag</vt:lpstr>
      <vt:lpstr>Kopf- und Fußzeile</vt:lpstr>
      <vt:lpstr>Kopf- und Fußzeile</vt:lpstr>
      <vt:lpstr>Kopf- und Fußzeile</vt:lpstr>
      <vt:lpstr>Arbeitsauftrag</vt:lpstr>
      <vt:lpstr>Ausrichtung</vt:lpstr>
      <vt:lpstr>Arbeitsauftrag</vt:lpstr>
      <vt:lpstr>Arbeitsauftrag</vt:lpstr>
      <vt:lpstr>Arbeitsauftrag</vt:lpstr>
      <vt:lpstr>Definition geeignete Dateiformate für den Austausch</vt:lpstr>
      <vt:lpstr>3. Erprobung, Testung, Übung</vt:lpstr>
      <vt:lpstr>4. Auswertung</vt:lpstr>
      <vt:lpstr>5. Diskussionsrunde</vt:lpstr>
      <vt:lpstr>6. Feedbackrunde</vt:lpstr>
      <vt:lpstr>Ich wünsche einen schönen Tag!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Kühn</dc:creator>
  <cp:lastModifiedBy>Markus Kühn</cp:lastModifiedBy>
  <cp:revision>27</cp:revision>
  <dcterms:created xsi:type="dcterms:W3CDTF">2019-08-02T14:26:20Z</dcterms:created>
  <dcterms:modified xsi:type="dcterms:W3CDTF">2019-09-08T16:12:06Z</dcterms:modified>
</cp:coreProperties>
</file>