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1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1" r:id="rId6"/>
    <p:sldId id="272" r:id="rId7"/>
    <p:sldId id="263" r:id="rId8"/>
    <p:sldId id="264" r:id="rId9"/>
    <p:sldId id="265" r:id="rId10"/>
    <p:sldId id="275" r:id="rId11"/>
    <p:sldId id="266" r:id="rId12"/>
    <p:sldId id="267" r:id="rId13"/>
    <p:sldId id="276" r:id="rId14"/>
    <p:sldId id="274" r:id="rId15"/>
    <p:sldId id="269" r:id="rId16"/>
    <p:sldId id="270" r:id="rId17"/>
    <p:sldId id="271" r:id="rId18"/>
    <p:sldId id="273" r:id="rId19"/>
    <p:sldId id="25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73" d="100"/>
          <a:sy n="73" d="100"/>
        </p:scale>
        <p:origin x="9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826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56104-FAAD-4C54-BED6-68230CEAD378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9A532-2DD3-4164-A464-A818F52ACB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223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Links:</a:t>
            </a:r>
          </a:p>
          <a:p>
            <a:r>
              <a:rPr lang="de-DE" dirty="0" smtClean="0"/>
              <a:t>- Z3 1941 erster </a:t>
            </a:r>
            <a:r>
              <a:rPr lang="de-DE" dirty="0" err="1" smtClean="0"/>
              <a:t>FunktionsfähigeDigitalrechner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smtClean="0"/>
              <a:t>Verwendung elektromagnetischer Relais </a:t>
            </a:r>
            <a:br>
              <a:rPr lang="de-DE" dirty="0" smtClean="0"/>
            </a:br>
            <a:r>
              <a:rPr lang="de-DE" dirty="0" smtClean="0">
                <a:sym typeface="Wingdings" panose="05000000000000000000" pitchFamily="2" charset="2"/>
              </a:rPr>
              <a:t> Magnetspulen betätigten Mehrfachspulen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smtClean="0">
                <a:sym typeface="Wingdings" panose="05000000000000000000" pitchFamily="2" charset="2"/>
              </a:rPr>
              <a:t> Fortschritt gegenüber reiner Mechanik</a:t>
            </a:r>
          </a:p>
          <a:p>
            <a:pPr marL="171450" indent="-1714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Realisierung komplexer Strukturen durch Verkabelung</a:t>
            </a:r>
          </a:p>
          <a:p>
            <a:pPr marL="171450" indent="-1714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Problem: Sehr langsam (5,3 Hz; 5,3 Takte pro Sekunde</a:t>
            </a:r>
          </a:p>
          <a:p>
            <a:pPr marL="171450" indent="-171450">
              <a:buFontTx/>
              <a:buChar char="-"/>
            </a:pPr>
            <a:endParaRPr lang="de-DE" dirty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Rechts:</a:t>
            </a:r>
          </a:p>
          <a:p>
            <a:pPr marL="171450" indent="-1714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Höhere Geschwindigkeit </a:t>
            </a:r>
            <a:r>
              <a:rPr lang="de-DE" dirty="0" err="1" smtClean="0">
                <a:sym typeface="Wingdings" panose="05000000000000000000" pitchFamily="2" charset="2"/>
              </a:rPr>
              <a:t>mittles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Elektronenrähren</a:t>
            </a:r>
            <a:endParaRPr lang="de-DE" dirty="0" smtClean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ENIAC (</a:t>
            </a:r>
            <a:r>
              <a:rPr lang="de-DE" dirty="0" err="1" smtClean="0">
                <a:sym typeface="Wingdings" panose="05000000000000000000" pitchFamily="2" charset="2"/>
              </a:rPr>
              <a:t>Electronical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Numerical</a:t>
            </a:r>
            <a:r>
              <a:rPr lang="de-DE" dirty="0" smtClean="0">
                <a:sym typeface="Wingdings" panose="05000000000000000000" pitchFamily="2" charset="2"/>
              </a:rPr>
              <a:t> Integrator </a:t>
            </a:r>
            <a:r>
              <a:rPr lang="de-DE" dirty="0" err="1" smtClean="0">
                <a:sym typeface="Wingdings" panose="05000000000000000000" pitchFamily="2" charset="2"/>
              </a:rPr>
              <a:t>and</a:t>
            </a:r>
            <a:r>
              <a:rPr lang="de-DE" dirty="0" smtClean="0">
                <a:sym typeface="Wingdings" panose="05000000000000000000" pitchFamily="2" charset="2"/>
              </a:rPr>
              <a:t> Computer) 1946</a:t>
            </a:r>
          </a:p>
          <a:p>
            <a:pPr marL="171450" indent="-1714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Wog 27 Tonnen (17000 solcher Röhren)</a:t>
            </a:r>
          </a:p>
          <a:p>
            <a:pPr marL="171450" indent="-1714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10 kHz  viel schneller</a:t>
            </a:r>
          </a:p>
          <a:p>
            <a:pPr marL="171450" indent="-1714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John-von-Neumanns informatische Struktur stammt aus der Zeit der Röhren</a:t>
            </a:r>
          </a:p>
          <a:p>
            <a:pPr marL="171450" indent="-1714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Problem: Störanfälligkeit, Platzbedarf, extremer Energiebedarf</a:t>
            </a:r>
          </a:p>
          <a:p>
            <a:pPr marL="171450" indent="-171450">
              <a:buFontTx/>
              <a:buChar char="-"/>
            </a:pPr>
            <a:endParaRPr lang="de-DE" dirty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Erfindung  </a:t>
            </a:r>
            <a:r>
              <a:rPr lang="de-DE" dirty="0" err="1" smtClean="0">
                <a:sym typeface="Wingdings" panose="05000000000000000000" pitchFamily="2" charset="2"/>
              </a:rPr>
              <a:t>Erleicherung</a:t>
            </a:r>
            <a:r>
              <a:rPr lang="de-DE" dirty="0" smtClean="0">
                <a:sym typeface="Wingdings" panose="05000000000000000000" pitchFamily="2" charset="2"/>
              </a:rPr>
              <a:t>: Transistoren Miniaturisierung + Verbesserung der Rechenleistung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A532-2DD3-4164-A464-A818F52ACB0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811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Links: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Apple </a:t>
            </a:r>
            <a:r>
              <a:rPr lang="de-DE" dirty="0" err="1" smtClean="0"/>
              <a:t>lle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1980er Home Computer, Personal Computer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Miniaturisierung </a:t>
            </a:r>
            <a:r>
              <a:rPr lang="de-DE" dirty="0" smtClean="0">
                <a:sym typeface="Wingdings" panose="05000000000000000000" pitchFamily="2" charset="2"/>
              </a:rPr>
              <a:t> Computer finden dort Anwendung, wo sie nicht bemerkt werden, wie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A532-2DD3-4164-A464-A818F52ACB0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765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Links: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Apple </a:t>
            </a:r>
            <a:r>
              <a:rPr lang="de-DE" dirty="0" err="1" smtClean="0"/>
              <a:t>lle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1980er Home Computer, Personal Computer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Miniaturisierung </a:t>
            </a:r>
            <a:r>
              <a:rPr lang="de-DE" dirty="0" smtClean="0">
                <a:sym typeface="Wingdings" panose="05000000000000000000" pitchFamily="2" charset="2"/>
              </a:rPr>
              <a:t> Computer finden dort Anwendung, wo sie nicht bemerkt werden, wie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A532-2DD3-4164-A464-A818F52ACB0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166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198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331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276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995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829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21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786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9836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505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624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81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F259579-3F76-4E2C-91BA-958BD407A9D7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BCD0ED9-D99F-472F-A8B3-EA5F000FE246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517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zum.de/wiki/Rechnerarchitektur_mit_Simulator_JOHNNY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-schule.de/rechner/johnny" TargetMode="External"/><Relationship Id="rId2" Type="http://schemas.openxmlformats.org/officeDocument/2006/relationships/hyperlink" Target="https://wiki.zum.de/wiki/Rechnerarchitektur_mit_Simulator_JOHNN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u.gcfglobal.org/en/computerbasics/inside-a-computer/1/" TargetMode="External"/><Relationship Id="rId4" Type="http://schemas.openxmlformats.org/officeDocument/2006/relationships/hyperlink" Target="http://orionstarmedia.com/inc/sites/TheComputerTutor/interactiv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6000" dirty="0" smtClean="0"/>
              <a:t>Mit Johnny die von-Neumann-Prinzipien verstehen</a:t>
            </a:r>
            <a:endParaRPr lang="de-DE" sz="4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HILF! 19.9.2018</a:t>
            </a:r>
          </a:p>
          <a:p>
            <a:r>
              <a:rPr lang="de-DE" dirty="0" smtClean="0"/>
              <a:t>Taja Zuchtmann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588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Abiturvorabhinweise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948210" y="2417719"/>
            <a:ext cx="331976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Quelle: https</a:t>
            </a:r>
            <a:r>
              <a:rPr lang="de-DE" sz="1100" dirty="0"/>
              <a:t>://www.bildung-mv.de/export/sites/bildungsserver/downloads/Vorabhinweise_ABI_AB_2018.pdf</a:t>
            </a:r>
          </a:p>
        </p:txBody>
      </p:sp>
      <p:pic>
        <p:nvPicPr>
          <p:cNvPr id="8" name="Inhaltsplatzhalter 3"/>
          <p:cNvPicPr>
            <a:picLocks noChangeAspect="1"/>
          </p:cNvPicPr>
          <p:nvPr/>
        </p:nvPicPr>
        <p:blipFill rotWithShape="1">
          <a:blip r:embed="rId2"/>
          <a:srcRect l="19520" t="74310" r="16550" b="12171"/>
          <a:stretch/>
        </p:blipFill>
        <p:spPr>
          <a:xfrm>
            <a:off x="1097279" y="2202944"/>
            <a:ext cx="6850931" cy="814939"/>
          </a:xfrm>
          <a:prstGeom prst="rect">
            <a:avLst/>
          </a:prstGeom>
        </p:spPr>
      </p:pic>
      <p:sp>
        <p:nvSpPr>
          <p:cNvPr id="5" name="Abgerundetes Rechteck 4"/>
          <p:cNvSpPr/>
          <p:nvPr/>
        </p:nvSpPr>
        <p:spPr>
          <a:xfrm>
            <a:off x="3370218" y="2704051"/>
            <a:ext cx="733812" cy="288758"/>
          </a:xfrm>
          <a:prstGeom prst="round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1097280" y="3232658"/>
            <a:ext cx="10058400" cy="2819715"/>
          </a:xfrm>
        </p:spPr>
        <p:txBody>
          <a:bodyPr>
            <a:normAutofit/>
          </a:bodyPr>
          <a:lstStyle/>
          <a:p>
            <a:pPr algn="ctr"/>
            <a:r>
              <a:rPr lang="de-DE" b="1" dirty="0" smtClean="0"/>
              <a:t>Curriculares </a:t>
            </a:r>
            <a:r>
              <a:rPr lang="de-DE" b="1" dirty="0"/>
              <a:t>Konzeptpapier </a:t>
            </a:r>
            <a:r>
              <a:rPr lang="de-DE" b="1" dirty="0" smtClean="0"/>
              <a:t>für </a:t>
            </a:r>
            <a:r>
              <a:rPr lang="de-DE" b="1" dirty="0"/>
              <a:t>die Einführung des Fachs </a:t>
            </a:r>
            <a:r>
              <a:rPr lang="de-DE" b="1" i="1" dirty="0"/>
              <a:t>Informatik und </a:t>
            </a:r>
            <a:r>
              <a:rPr lang="de-DE" b="1" i="1" dirty="0" smtClean="0"/>
              <a:t>Medienkunde</a:t>
            </a:r>
            <a:br>
              <a:rPr lang="de-DE" b="1" i="1" dirty="0" smtClean="0"/>
            </a:br>
            <a:r>
              <a:rPr lang="de-DE" b="1" dirty="0" smtClean="0"/>
              <a:t>Klasse 10 – Sprachen und Sprachkonzepte</a:t>
            </a:r>
            <a:endParaRPr lang="de-DE" sz="2400" dirty="0"/>
          </a:p>
        </p:txBody>
      </p:sp>
      <p:pic>
        <p:nvPicPr>
          <p:cNvPr id="10" name="Inhaltsplatzhalter 3"/>
          <p:cNvPicPr>
            <a:picLocks noChangeAspect="1"/>
          </p:cNvPicPr>
          <p:nvPr/>
        </p:nvPicPr>
        <p:blipFill rotWithShape="1">
          <a:blip r:embed="rId2"/>
          <a:srcRect l="18626" t="13927" r="17444" b="79242"/>
          <a:stretch/>
        </p:blipFill>
        <p:spPr>
          <a:xfrm>
            <a:off x="1001486" y="1791468"/>
            <a:ext cx="6850931" cy="41180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/>
          <a:srcRect l="3326" t="26919" r="8443" b="41132"/>
          <a:stretch/>
        </p:blipFill>
        <p:spPr>
          <a:xfrm>
            <a:off x="1097279" y="3925019"/>
            <a:ext cx="10058401" cy="204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34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200" dirty="0" smtClean="0"/>
              <a:t>2. Der Aufbau eines Computersystems</a:t>
            </a:r>
            <a:endParaRPr lang="de-DE" sz="4200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56765" y="1909009"/>
            <a:ext cx="6098915" cy="431212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097280" y="1909009"/>
            <a:ext cx="3959485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Das EVAS-Prinzip:</a:t>
            </a:r>
          </a:p>
          <a:p>
            <a:r>
              <a:rPr lang="de-DE" sz="2400" dirty="0" smtClean="0"/>
              <a:t>Eingabe, Verarbeitung,</a:t>
            </a:r>
          </a:p>
          <a:p>
            <a:r>
              <a:rPr lang="de-DE" sz="2400" dirty="0" smtClean="0"/>
              <a:t>Ausgabe, Speicherung</a:t>
            </a:r>
          </a:p>
          <a:p>
            <a:r>
              <a:rPr lang="de-DE" sz="1100" dirty="0"/>
              <a:t>Quelle: https://de.wikipedia.org/wiki/Datei:EVA-Prinzip.svg</a:t>
            </a:r>
          </a:p>
        </p:txBody>
      </p:sp>
    </p:spTree>
    <p:extLst>
      <p:ext uri="{BB962C8B-B14F-4D97-AF65-F5344CB8AC3E}">
        <p14:creationId xmlns:p14="http://schemas.microsoft.com/office/powerpoint/2010/main" val="200079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200" dirty="0" smtClean="0"/>
              <a:t>2. Der Aufbau eines Computersystems</a:t>
            </a:r>
            <a:endParaRPr lang="de-DE" sz="4200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4628" y="1821901"/>
            <a:ext cx="5242744" cy="42755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329313" y="6097401"/>
            <a:ext cx="75333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Quelle: </a:t>
            </a:r>
            <a:r>
              <a:rPr lang="de-DE" sz="1100" dirty="0" err="1" smtClean="0"/>
              <a:t>Dauscher</a:t>
            </a:r>
            <a:r>
              <a:rPr lang="de-DE" sz="1100" dirty="0" smtClean="0"/>
              <a:t>, P.: </a:t>
            </a:r>
            <a:r>
              <a:rPr lang="de-DE" sz="1100" dirty="0"/>
              <a:t>„Aufbau und Funktionsweise eines Von-Neumann-Rechners“. In LOG IN, 33 Jg. (2013), Heft Nr. 175, S. 54</a:t>
            </a:r>
          </a:p>
        </p:txBody>
      </p:sp>
    </p:spTree>
    <p:extLst>
      <p:ext uri="{BB962C8B-B14F-4D97-AF65-F5344CB8AC3E}">
        <p14:creationId xmlns:p14="http://schemas.microsoft.com/office/powerpoint/2010/main" val="252085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Der Aufbau eines </a:t>
            </a:r>
            <a:br>
              <a:rPr lang="de-DE" dirty="0" smtClean="0"/>
            </a:br>
            <a:r>
              <a:rPr lang="de-DE" dirty="0" smtClean="0"/>
              <a:t>Computersystems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7" b="2196"/>
          <a:stretch/>
        </p:blipFill>
        <p:spPr>
          <a:xfrm>
            <a:off x="6602449" y="286603"/>
            <a:ext cx="4546810" cy="5972572"/>
          </a:xfrm>
        </p:spPr>
      </p:pic>
      <p:sp>
        <p:nvSpPr>
          <p:cNvPr id="7" name="Textfeld 6"/>
          <p:cNvSpPr txBox="1"/>
          <p:nvPr/>
        </p:nvSpPr>
        <p:spPr>
          <a:xfrm>
            <a:off x="1097280" y="1909009"/>
            <a:ext cx="45415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Englisches und Deutsches Fachvokabular</a:t>
            </a:r>
          </a:p>
          <a:p>
            <a:r>
              <a:rPr lang="de-DE" dirty="0" smtClean="0">
                <a:hlinkClick r:id="rId3"/>
              </a:rPr>
              <a:t>https://wiki.zum.de/wiki/Rechnerarchitektur_mit_Simulator_JOHNNY</a:t>
            </a:r>
            <a:endParaRPr lang="de-DE" dirty="0" smtClean="0"/>
          </a:p>
          <a:p>
            <a:r>
              <a:rPr lang="de-DE" dirty="0" smtClean="0"/>
              <a:t>(Arbeitsauftrag)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3943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 Vom Aufbau zur Funktionsweise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95909"/>
            <a:ext cx="3921099" cy="3597608"/>
          </a:xfrm>
        </p:spPr>
      </p:pic>
      <p:sp>
        <p:nvSpPr>
          <p:cNvPr id="6" name="Textfeld 5"/>
          <p:cNvSpPr txBox="1"/>
          <p:nvPr/>
        </p:nvSpPr>
        <p:spPr>
          <a:xfrm>
            <a:off x="1742300" y="5652066"/>
            <a:ext cx="26310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Quelle: https</a:t>
            </a:r>
            <a:r>
              <a:rPr lang="de-DE" sz="800" dirty="0"/>
              <a:t>://f2s12d1.beepworld.de/software.htm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755" y="2544655"/>
            <a:ext cx="6619515" cy="229476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907235" y="5646714"/>
            <a:ext cx="32245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Quelle: https://wiki.zum.de/wiki/Datei:Pd_johnny_rechnerstruktur.png</a:t>
            </a:r>
          </a:p>
        </p:txBody>
      </p:sp>
    </p:spTree>
    <p:extLst>
      <p:ext uri="{BB962C8B-B14F-4D97-AF65-F5344CB8AC3E}">
        <p14:creationId xmlns:p14="http://schemas.microsoft.com/office/powerpoint/2010/main" val="184986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200" dirty="0"/>
              <a:t>3</a:t>
            </a:r>
            <a:r>
              <a:rPr lang="de-DE" sz="4200" dirty="0" smtClean="0"/>
              <a:t>. Die Funktionsweise eines Computersystems</a:t>
            </a:r>
            <a:endParaRPr lang="de-DE" sz="4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97280" y="2287694"/>
            <a:ext cx="10058400" cy="32444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b="1" dirty="0" smtClean="0"/>
              <a:t>Der Von-Neumann-Zyklus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FETCH – Befehlsaufruf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DECODE – Decodierung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/>
              <a:t>F</a:t>
            </a:r>
            <a:r>
              <a:rPr lang="de-DE" sz="2400" dirty="0" smtClean="0"/>
              <a:t>ETCH </a:t>
            </a:r>
            <a:r>
              <a:rPr lang="de-DE" sz="2400" dirty="0" smtClean="0"/>
              <a:t>OPERANDS – </a:t>
            </a:r>
            <a:r>
              <a:rPr lang="de-DE" sz="2400" dirty="0" err="1" smtClean="0"/>
              <a:t>Operandenaufruf</a:t>
            </a: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EXECUTE – Befehlsausführung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WRITE BACK - Rückschreiben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920" y="2287694"/>
            <a:ext cx="4556760" cy="271981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934200" y="4983480"/>
            <a:ext cx="40843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Quelle: https://media.4teachers.de/images/thumbs/image_thumb.2642.jpg</a:t>
            </a:r>
          </a:p>
        </p:txBody>
      </p:sp>
    </p:spTree>
    <p:extLst>
      <p:ext uri="{BB962C8B-B14F-4D97-AF65-F5344CB8AC3E}">
        <p14:creationId xmlns:p14="http://schemas.microsoft.com/office/powerpoint/2010/main" val="17636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Die Simulationssoftware JOHNNY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091" y="1784996"/>
            <a:ext cx="6104777" cy="453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75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</a:t>
            </a:r>
            <a:r>
              <a:rPr lang="de-DE" dirty="0" smtClean="0"/>
              <a:t>. Aufgaben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97280" y="2407920"/>
            <a:ext cx="10058400" cy="321564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800" dirty="0" smtClean="0"/>
              <a:t>Aufbau Von-Neumann-Rechner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800" dirty="0" smtClean="0">
                <a:solidFill>
                  <a:schemeClr val="bg1">
                    <a:lumMod val="50000"/>
                  </a:schemeClr>
                </a:solidFill>
              </a:rPr>
              <a:t>Der Von-Neumann Befehlszyklus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800" dirty="0" smtClean="0"/>
              <a:t>Sprunganweisungen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800" dirty="0" smtClean="0"/>
              <a:t>Zyklen in der Programmabarbeitung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800" dirty="0" smtClean="0">
                <a:solidFill>
                  <a:schemeClr val="bg1">
                    <a:lumMod val="50000"/>
                  </a:schemeClr>
                </a:solidFill>
              </a:rPr>
              <a:t>Erweiterungen</a:t>
            </a:r>
            <a:endParaRPr lang="de-DE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74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</a:t>
            </a:r>
            <a:r>
              <a:rPr lang="de-DE" dirty="0" smtClean="0"/>
              <a:t>. Aufgaben von Dirk </a:t>
            </a:r>
            <a:r>
              <a:rPr lang="de-DE" dirty="0" err="1" smtClean="0"/>
              <a:t>Schwenn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80463" y="1824714"/>
            <a:ext cx="10058400" cy="402336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de-DE" sz="2800" dirty="0" smtClean="0"/>
              <a:t>Nicht nur Implementieren von Vorgaben, sondern auch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800" dirty="0"/>
              <a:t> </a:t>
            </a:r>
            <a:r>
              <a:rPr lang="de-DE" sz="2800" dirty="0" smtClean="0"/>
              <a:t>Beschreibung von Wirkungen von Befehlen und Programmen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800" dirty="0"/>
              <a:t> </a:t>
            </a:r>
            <a:r>
              <a:rPr lang="de-DE" sz="2800" dirty="0" smtClean="0"/>
              <a:t>Testen von Programmen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800" dirty="0"/>
              <a:t> </a:t>
            </a:r>
            <a:r>
              <a:rPr lang="de-DE" sz="2800" dirty="0" smtClean="0"/>
              <a:t>Modifizieren, Erweitern und Entwickeln von Programmen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800" dirty="0"/>
              <a:t> </a:t>
            </a:r>
            <a:r>
              <a:rPr lang="de-DE" sz="2800" dirty="0" smtClean="0"/>
              <a:t>Notieren von Quelltext und Speicherbelegungen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800" dirty="0"/>
              <a:t> </a:t>
            </a:r>
            <a:r>
              <a:rPr lang="de-DE" sz="2800" dirty="0" smtClean="0"/>
              <a:t>Vergleich von korrekten und berechneten Ergebnissen</a:t>
            </a:r>
          </a:p>
        </p:txBody>
      </p:sp>
    </p:spTree>
    <p:extLst>
      <p:ext uri="{BB962C8B-B14F-4D97-AF65-F5344CB8AC3E}">
        <p14:creationId xmlns:p14="http://schemas.microsoft.com/office/powerpoint/2010/main" val="424525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6. Inspirationen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13322" y="184573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</a:t>
            </a:r>
            <a:r>
              <a:rPr lang="de-DE" dirty="0" err="1" smtClean="0"/>
              <a:t>Dauscher</a:t>
            </a:r>
            <a:r>
              <a:rPr lang="de-DE" dirty="0" smtClean="0"/>
              <a:t>, Peter: ZUM-Wiki: „Rechenarchitektur mit Simulator JOHNNY“, Interaktive Website: </a:t>
            </a:r>
            <a:r>
              <a:rPr lang="de-DE" dirty="0" smtClean="0">
                <a:hlinkClick r:id="rId2"/>
              </a:rPr>
              <a:t>https</a:t>
            </a:r>
            <a:r>
              <a:rPr lang="de-DE" dirty="0">
                <a:hlinkClick r:id="rId2"/>
              </a:rPr>
              <a:t>://</a:t>
            </a:r>
            <a:r>
              <a:rPr lang="de-DE" dirty="0" smtClean="0">
                <a:hlinkClick r:id="rId2"/>
              </a:rPr>
              <a:t>wiki.zum.de/wiki/Rechnerarchitektur_mit_Simulator_JOHNNY</a:t>
            </a:r>
            <a:endParaRPr lang="de-DE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</a:t>
            </a:r>
            <a:r>
              <a:rPr lang="de-DE" dirty="0" err="1" smtClean="0"/>
              <a:t>Dauscher</a:t>
            </a:r>
            <a:r>
              <a:rPr lang="de-DE" dirty="0" smtClean="0"/>
              <a:t>, Peter: </a:t>
            </a:r>
            <a:r>
              <a:rPr lang="de-DE" dirty="0" err="1" smtClean="0"/>
              <a:t>Inf</a:t>
            </a:r>
            <a:r>
              <a:rPr lang="de-DE" dirty="0" smtClean="0"/>
              <a:t>-Schule: 7. Funktionsweise eines Rechners – </a:t>
            </a:r>
            <a:r>
              <a:rPr lang="de-DE" dirty="0"/>
              <a:t>„Johnny-Modellrechner“,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hlinkClick r:id="rId3"/>
              </a:rPr>
              <a:t>https</a:t>
            </a:r>
            <a:r>
              <a:rPr lang="de-DE" dirty="0">
                <a:hlinkClick r:id="rId3"/>
              </a:rPr>
              <a:t>://</a:t>
            </a:r>
            <a:r>
              <a:rPr lang="de-DE" dirty="0" smtClean="0">
                <a:hlinkClick r:id="rId3"/>
              </a:rPr>
              <a:t>www.inf-schule.de/rechner/johnny</a:t>
            </a:r>
            <a:endParaRPr lang="de-DE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</a:t>
            </a:r>
            <a:r>
              <a:rPr lang="de-DE" dirty="0" err="1" smtClean="0"/>
              <a:t>Dauscher</a:t>
            </a:r>
            <a:r>
              <a:rPr lang="de-DE" dirty="0" smtClean="0"/>
              <a:t>, Peter: „Aufbau und Funktionsweise eines Von-Neumann-Rechners“. In LOG IN, 33 Jg. (2013), Heft Nr. 175, S. 54 - 61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 smtClean="0"/>
              <a:t> The Computer Tutor, Video-Interaktion </a:t>
            </a:r>
            <a:r>
              <a:rPr lang="de-DE" dirty="0"/>
              <a:t>auf Englisch: </a:t>
            </a:r>
            <a:r>
              <a:rPr lang="de-DE" dirty="0">
                <a:hlinkClick r:id="rId4"/>
              </a:rPr>
              <a:t>http://orionstarmedia.com/inc/sites/TheComputerTutor//</a:t>
            </a:r>
            <a:r>
              <a:rPr lang="de-DE" dirty="0" smtClean="0">
                <a:hlinkClick r:id="rId4"/>
              </a:rPr>
              <a:t>interactive.html</a:t>
            </a:r>
            <a:endParaRPr lang="de-DE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</a:t>
            </a:r>
            <a:r>
              <a:rPr lang="de-DE" dirty="0" err="1" smtClean="0"/>
              <a:t>GCFGlobal</a:t>
            </a:r>
            <a:r>
              <a:rPr lang="de-DE" dirty="0" smtClean="0"/>
              <a:t>: „Inside a </a:t>
            </a:r>
            <a:r>
              <a:rPr lang="de-DE" dirty="0" err="1" smtClean="0"/>
              <a:t>computer</a:t>
            </a:r>
            <a:r>
              <a:rPr lang="de-DE" dirty="0" smtClean="0"/>
              <a:t>“ </a:t>
            </a:r>
            <a:r>
              <a:rPr lang="de-DE" dirty="0"/>
              <a:t>(Englisch), </a:t>
            </a:r>
            <a:r>
              <a:rPr lang="de-DE" dirty="0">
                <a:hlinkClick r:id="rId5"/>
              </a:rPr>
              <a:t>https://edu.gcfglobal.org/en/computerbasics/inside-a-computer/1</a:t>
            </a:r>
            <a:r>
              <a:rPr lang="de-DE" dirty="0" smtClean="0">
                <a:hlinkClick r:id="rId5"/>
              </a:rPr>
              <a:t>/</a:t>
            </a:r>
            <a:endParaRPr lang="de-DE" dirty="0" smtClean="0"/>
          </a:p>
          <a:p>
            <a:pPr>
              <a:buFont typeface="Wingdings" panose="05000000000000000000" pitchFamily="2" charset="2"/>
              <a:buChar char="§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1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6000" dirty="0" smtClean="0"/>
              <a:t>Gliederung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97280" y="2089574"/>
            <a:ext cx="10058400" cy="402336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3600" dirty="0" smtClean="0"/>
              <a:t>Motivierung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600" dirty="0" smtClean="0"/>
              <a:t>Der Aufbau eines Computersystems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600" dirty="0" smtClean="0"/>
              <a:t>Die Funktionsweise eines Computersystems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600" dirty="0" smtClean="0"/>
              <a:t>Die Simulationssoftware JOHNNY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600" dirty="0" smtClean="0"/>
              <a:t>Aufgaben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600" dirty="0" smtClean="0"/>
              <a:t>Inspirationen</a:t>
            </a:r>
          </a:p>
        </p:txBody>
      </p:sp>
    </p:spTree>
    <p:extLst>
      <p:ext uri="{BB962C8B-B14F-4D97-AF65-F5344CB8AC3E}">
        <p14:creationId xmlns:p14="http://schemas.microsoft.com/office/powerpoint/2010/main" val="5582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>
              <a:buFont typeface="+mj-lt"/>
              <a:buAutoNum type="arabicPeriod"/>
            </a:pPr>
            <a:r>
              <a:rPr lang="de-DE" dirty="0" smtClean="0"/>
              <a:t>Motivierung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02721"/>
            <a:ext cx="5159141" cy="3869356"/>
          </a:xfrm>
        </p:spPr>
      </p:pic>
      <p:sp>
        <p:nvSpPr>
          <p:cNvPr id="5" name="Textfeld 4"/>
          <p:cNvSpPr txBox="1"/>
          <p:nvPr/>
        </p:nvSpPr>
        <p:spPr>
          <a:xfrm>
            <a:off x="1097280" y="5737438"/>
            <a:ext cx="5294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Nachbau der Zuse Z3 im Deutschen Museum in München</a:t>
            </a:r>
            <a:endParaRPr lang="de-DE" sz="1600" dirty="0"/>
          </a:p>
          <a:p>
            <a:pPr algn="ctr"/>
            <a:r>
              <a:rPr lang="de-DE" sz="1100" dirty="0"/>
              <a:t>Quelle: https://wiki.zum.de/wiki/Datei:Z3_Deutsches_Museum.JPG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49"/>
          <a:stretch/>
        </p:blipFill>
        <p:spPr>
          <a:xfrm>
            <a:off x="6593304" y="1802722"/>
            <a:ext cx="5159609" cy="390826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525702" y="5737438"/>
            <a:ext cx="5294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ENIAC (Electronic </a:t>
            </a:r>
            <a:r>
              <a:rPr lang="de-DE" sz="1600" dirty="0" err="1" smtClean="0"/>
              <a:t>Numerical</a:t>
            </a:r>
            <a:r>
              <a:rPr lang="de-DE" sz="1600" dirty="0" smtClean="0"/>
              <a:t> Integrator </a:t>
            </a:r>
            <a:r>
              <a:rPr lang="de-DE" sz="1600" dirty="0" err="1" smtClean="0"/>
              <a:t>and</a:t>
            </a:r>
            <a:r>
              <a:rPr lang="de-DE" sz="1600" dirty="0" smtClean="0"/>
              <a:t> Computer) 1946</a:t>
            </a:r>
            <a:endParaRPr lang="de-DE" sz="1600" dirty="0"/>
          </a:p>
          <a:p>
            <a:pPr algn="ctr"/>
            <a:r>
              <a:rPr lang="de-DE" sz="1100" dirty="0"/>
              <a:t>Quelle: https://wiki.zum.de/wiki/Datei:ENIAC-changing_a_tube.jpg</a:t>
            </a:r>
          </a:p>
        </p:txBody>
      </p:sp>
    </p:spTree>
    <p:extLst>
      <p:ext uri="{BB962C8B-B14F-4D97-AF65-F5344CB8AC3E}">
        <p14:creationId xmlns:p14="http://schemas.microsoft.com/office/powerpoint/2010/main" val="136051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" t="16141" r="-407" b="8162"/>
          <a:stretch/>
        </p:blipFill>
        <p:spPr>
          <a:xfrm>
            <a:off x="7211658" y="1876515"/>
            <a:ext cx="3944022" cy="397885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>
              <a:buFont typeface="+mj-lt"/>
              <a:buAutoNum type="arabicPeriod"/>
            </a:pPr>
            <a:r>
              <a:rPr lang="de-DE" dirty="0" smtClean="0"/>
              <a:t>Motivierung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097280" y="5737438"/>
            <a:ext cx="5294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1980er Personal Computer</a:t>
            </a:r>
            <a:endParaRPr lang="de-DE" sz="1600" dirty="0"/>
          </a:p>
          <a:p>
            <a:pPr algn="ctr"/>
            <a:r>
              <a:rPr lang="de-DE" sz="1100" dirty="0" smtClean="0"/>
              <a:t>Quelle: https</a:t>
            </a:r>
            <a:r>
              <a:rPr lang="de-DE" sz="1100" dirty="0"/>
              <a:t>://wiki.zum.de/wiki/Datei:Apple_iie.jpg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536263" y="5663664"/>
            <a:ext cx="5294811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Smartphone von 2010</a:t>
            </a:r>
            <a:endParaRPr lang="de-DE" sz="1600" dirty="0"/>
          </a:p>
          <a:p>
            <a:pPr algn="ctr"/>
            <a:r>
              <a:rPr lang="de-DE" sz="1050" dirty="0"/>
              <a:t>Quelle: https://wiki.zum.de/wiki/Datei:World%E2%80%99s_first_dual-core_smartphone_comes_to_europe.jpg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71" b="10200"/>
          <a:stretch/>
        </p:blipFill>
        <p:spPr>
          <a:xfrm>
            <a:off x="1799698" y="1876514"/>
            <a:ext cx="3656931" cy="372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5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>
              <a:buFont typeface="+mj-lt"/>
              <a:buAutoNum type="arabicPeriod"/>
            </a:pPr>
            <a:r>
              <a:rPr lang="de-DE" dirty="0" smtClean="0"/>
              <a:t>Motivierung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479074" y="5763887"/>
            <a:ext cx="5294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Vorkommen von eingebetteten Systemen</a:t>
            </a:r>
            <a:endParaRPr lang="de-DE" sz="1600" dirty="0"/>
          </a:p>
          <a:p>
            <a:pPr algn="ctr"/>
            <a:r>
              <a:rPr lang="de-DE" sz="1100" dirty="0" smtClean="0"/>
              <a:t>Quelle</a:t>
            </a:r>
            <a:r>
              <a:rPr lang="de-DE" sz="1100" dirty="0"/>
              <a:t>: http://topdev.se/wp-content/uploads/2013/10/embedded_systems.jpg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706" y="1858307"/>
            <a:ext cx="8453548" cy="387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57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2"/>
          <a:stretch/>
        </p:blipFill>
        <p:spPr>
          <a:xfrm>
            <a:off x="1097280" y="1893862"/>
            <a:ext cx="3406951" cy="4186096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 ist der Unterschied?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2"/>
          <a:stretch/>
        </p:blipFill>
        <p:spPr>
          <a:xfrm>
            <a:off x="4778943" y="1893862"/>
            <a:ext cx="3406951" cy="418609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8418897" y="5380928"/>
            <a:ext cx="3357009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dirty="0" smtClean="0"/>
              <a:t>Das Innere eines Rechners</a:t>
            </a:r>
          </a:p>
          <a:p>
            <a:pPr algn="r"/>
            <a:r>
              <a:rPr lang="de-DE" sz="1100" dirty="0" smtClean="0"/>
              <a:t>Quelle</a:t>
            </a:r>
            <a:r>
              <a:rPr lang="de-DE" sz="1100" dirty="0"/>
              <a:t>: https://wiki.zum.de/wiki/Datei:RIMG0014a.JPG</a:t>
            </a:r>
          </a:p>
        </p:txBody>
      </p:sp>
      <p:sp>
        <p:nvSpPr>
          <p:cNvPr id="2" name="Rechteck 1"/>
          <p:cNvSpPr/>
          <p:nvPr/>
        </p:nvSpPr>
        <p:spPr>
          <a:xfrm rot="19139590">
            <a:off x="5003582" y="3109746"/>
            <a:ext cx="32368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22225">
                  <a:solidFill>
                    <a:srgbClr val="FFFF99"/>
                  </a:solidFill>
                  <a:prstDash val="solid"/>
                </a:ln>
                <a:solidFill>
                  <a:srgbClr val="FFC000"/>
                </a:solidFill>
              </a:rPr>
              <a:t>Rechner ist an</a:t>
            </a:r>
            <a:endParaRPr lang="de-DE" sz="5400" b="1" dirty="0">
              <a:ln w="22225">
                <a:solidFill>
                  <a:srgbClr val="FFFF99"/>
                </a:solidFill>
                <a:prstDash val="solid"/>
              </a:ln>
              <a:solidFill>
                <a:srgbClr val="FFC000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 rot="19139590">
            <a:off x="1111214" y="3318501"/>
            <a:ext cx="32368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22225">
                  <a:solidFill>
                    <a:srgbClr val="FFFF99"/>
                  </a:solidFill>
                  <a:prstDash val="solid"/>
                </a:ln>
                <a:solidFill>
                  <a:srgbClr val="FFC000"/>
                </a:solidFill>
              </a:rPr>
              <a:t>Rechner ist aus</a:t>
            </a:r>
            <a:endParaRPr lang="de-DE" sz="5400" b="1" dirty="0">
              <a:ln w="22225">
                <a:solidFill>
                  <a:srgbClr val="FFFF99"/>
                </a:solidFill>
                <a:prstDash val="solid"/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72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2"/>
          <a:stretch/>
        </p:blipFill>
        <p:spPr>
          <a:xfrm>
            <a:off x="1097280" y="1893862"/>
            <a:ext cx="3406951" cy="4186096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 ist der Unterschied?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2"/>
          <a:stretch/>
        </p:blipFill>
        <p:spPr>
          <a:xfrm>
            <a:off x="4778943" y="1893862"/>
            <a:ext cx="3406951" cy="418609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8418897" y="5380928"/>
            <a:ext cx="3357009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dirty="0" smtClean="0"/>
              <a:t>Das Innere eines Rechners</a:t>
            </a:r>
          </a:p>
          <a:p>
            <a:pPr algn="r"/>
            <a:r>
              <a:rPr lang="de-DE" sz="1100" dirty="0" smtClean="0"/>
              <a:t>Quelle</a:t>
            </a:r>
            <a:r>
              <a:rPr lang="de-DE" sz="1100" dirty="0"/>
              <a:t>: https://wiki.zum.de/wiki/Datei:RIMG0014a.JPG</a:t>
            </a:r>
          </a:p>
        </p:txBody>
      </p:sp>
      <p:sp>
        <p:nvSpPr>
          <p:cNvPr id="2" name="Rechteck 1"/>
          <p:cNvSpPr/>
          <p:nvPr/>
        </p:nvSpPr>
        <p:spPr>
          <a:xfrm rot="19139590">
            <a:off x="5003582" y="3109746"/>
            <a:ext cx="32368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22225">
                  <a:solidFill>
                    <a:srgbClr val="FFFF99"/>
                  </a:solidFill>
                  <a:prstDash val="solid"/>
                </a:ln>
                <a:solidFill>
                  <a:srgbClr val="FFC000"/>
                </a:solidFill>
              </a:rPr>
              <a:t>Rechner ist an</a:t>
            </a:r>
            <a:endParaRPr lang="de-DE" sz="5400" b="1" dirty="0">
              <a:ln w="22225">
                <a:solidFill>
                  <a:srgbClr val="FFFF99"/>
                </a:solidFill>
                <a:prstDash val="solid"/>
              </a:ln>
              <a:solidFill>
                <a:srgbClr val="FFC000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 rot="19139590">
            <a:off x="1111214" y="3318501"/>
            <a:ext cx="32368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22225">
                  <a:solidFill>
                    <a:srgbClr val="FFFF99"/>
                  </a:solidFill>
                  <a:prstDash val="solid"/>
                </a:ln>
                <a:solidFill>
                  <a:srgbClr val="FFC000"/>
                </a:solidFill>
              </a:rPr>
              <a:t>Rechner ist aus</a:t>
            </a:r>
            <a:endParaRPr lang="de-DE" sz="5400" b="1" dirty="0">
              <a:ln w="22225">
                <a:solidFill>
                  <a:srgbClr val="FFFF99"/>
                </a:solidFill>
                <a:prstDash val="solid"/>
              </a:ln>
              <a:solidFill>
                <a:srgbClr val="FFC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621528" y="2035650"/>
            <a:ext cx="2951747" cy="30469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rgbClr val="002060"/>
                </a:solidFill>
              </a:rPr>
              <a:t>Der Unterschied liegt in der Funktions-weise.</a:t>
            </a:r>
            <a:br>
              <a:rPr lang="de-DE" sz="2400" dirty="0" smtClean="0">
                <a:solidFill>
                  <a:srgbClr val="002060"/>
                </a:solidFill>
              </a:rPr>
            </a:br>
            <a:r>
              <a:rPr lang="de-DE" sz="2400" dirty="0" smtClean="0">
                <a:solidFill>
                  <a:srgbClr val="002060"/>
                </a:solidFill>
              </a:rPr>
              <a:t>Es kommt darauf an, was im Inneren passiert!</a:t>
            </a:r>
          </a:p>
          <a:p>
            <a:pPr algn="ctr"/>
            <a:r>
              <a:rPr lang="de-DE" sz="2400" dirty="0" smtClean="0">
                <a:solidFill>
                  <a:srgbClr val="002060"/>
                </a:solidFill>
              </a:rPr>
              <a:t>Mit bloßem Auge ist dies nicht zu sehen.</a:t>
            </a:r>
            <a:endParaRPr lang="de-DE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95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Abiturvorabhinweise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948210" y="2417719"/>
            <a:ext cx="331976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Quelle: https</a:t>
            </a:r>
            <a:r>
              <a:rPr lang="de-DE" sz="1100" dirty="0"/>
              <a:t>://</a:t>
            </a:r>
            <a:r>
              <a:rPr lang="de-DE" sz="1100" dirty="0" smtClean="0"/>
              <a:t>www.bildung-mv.de/export/sites/bildungsserver/downloads/Vorabhinweise_ABI_AB_2018.pdf, S. 40 </a:t>
            </a:r>
            <a:endParaRPr lang="de-DE" sz="1100" dirty="0"/>
          </a:p>
        </p:txBody>
      </p:sp>
      <p:pic>
        <p:nvPicPr>
          <p:cNvPr id="8" name="Inhaltsplatzhalter 3"/>
          <p:cNvPicPr>
            <a:picLocks noChangeAspect="1"/>
          </p:cNvPicPr>
          <p:nvPr/>
        </p:nvPicPr>
        <p:blipFill rotWithShape="1">
          <a:blip r:embed="rId2"/>
          <a:srcRect l="19520" t="74310" r="16550" b="12171"/>
          <a:stretch/>
        </p:blipFill>
        <p:spPr>
          <a:xfrm>
            <a:off x="1097279" y="2202944"/>
            <a:ext cx="6850931" cy="814939"/>
          </a:xfrm>
          <a:prstGeom prst="rect">
            <a:avLst/>
          </a:prstGeom>
        </p:spPr>
      </p:pic>
      <p:sp>
        <p:nvSpPr>
          <p:cNvPr id="5" name="Abgerundetes Rechteck 4"/>
          <p:cNvSpPr/>
          <p:nvPr/>
        </p:nvSpPr>
        <p:spPr>
          <a:xfrm>
            <a:off x="3370218" y="2704051"/>
            <a:ext cx="733812" cy="288758"/>
          </a:xfrm>
          <a:prstGeom prst="round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1097280" y="3335382"/>
            <a:ext cx="10058400" cy="2533711"/>
          </a:xfrm>
        </p:spPr>
        <p:txBody>
          <a:bodyPr/>
          <a:lstStyle/>
          <a:p>
            <a:r>
              <a:rPr lang="de-DE" b="1" u="sng" dirty="0" smtClean="0"/>
              <a:t>Kompetenzen und Inhalte</a:t>
            </a:r>
          </a:p>
          <a:p>
            <a:r>
              <a:rPr lang="de-DE" dirty="0" smtClean="0"/>
              <a:t>„</a:t>
            </a:r>
            <a:r>
              <a:rPr lang="de-DE" dirty="0"/>
              <a:t>Grundlage für die Anforderungen in den Prüfungsaufgaben sind die Einheitlichen</a:t>
            </a:r>
          </a:p>
          <a:p>
            <a:r>
              <a:rPr lang="de-DE" dirty="0"/>
              <a:t>Prüfungsanforderungen der </a:t>
            </a:r>
            <a:r>
              <a:rPr lang="de-DE" b="1" dirty="0"/>
              <a:t>KMK für das Fach Informatik</a:t>
            </a:r>
            <a:r>
              <a:rPr lang="de-DE" dirty="0"/>
              <a:t>, das </a:t>
            </a:r>
            <a:r>
              <a:rPr lang="de-DE" b="1" dirty="0"/>
              <a:t>Kerncurriculum Informatik </a:t>
            </a:r>
            <a:r>
              <a:rPr lang="de-DE" dirty="0"/>
              <a:t>für die</a:t>
            </a:r>
          </a:p>
          <a:p>
            <a:r>
              <a:rPr lang="de-DE" dirty="0"/>
              <a:t>Qualifikationsphase der gymnasialen Oberstufe sowie </a:t>
            </a:r>
            <a:r>
              <a:rPr lang="de-DE" b="1" dirty="0"/>
              <a:t>der Rahmenplan Informatik</a:t>
            </a:r>
            <a:r>
              <a:rPr lang="de-DE" dirty="0"/>
              <a:t> für die</a:t>
            </a:r>
          </a:p>
          <a:p>
            <a:r>
              <a:rPr lang="de-DE" dirty="0"/>
              <a:t>Jahrgangsstufen 7-10 des gymnasialen Bildungsgangs in M-V</a:t>
            </a:r>
            <a:r>
              <a:rPr lang="de-DE" dirty="0" smtClean="0"/>
              <a:t>.“</a:t>
            </a:r>
            <a:endParaRPr lang="de-DE" dirty="0"/>
          </a:p>
        </p:txBody>
      </p:sp>
      <p:pic>
        <p:nvPicPr>
          <p:cNvPr id="10" name="Inhaltsplatzhalter 3"/>
          <p:cNvPicPr>
            <a:picLocks noChangeAspect="1"/>
          </p:cNvPicPr>
          <p:nvPr/>
        </p:nvPicPr>
        <p:blipFill rotWithShape="1">
          <a:blip r:embed="rId2"/>
          <a:srcRect l="18626" t="13927" r="17444" b="79242"/>
          <a:stretch/>
        </p:blipFill>
        <p:spPr>
          <a:xfrm>
            <a:off x="1001486" y="1791468"/>
            <a:ext cx="6850931" cy="41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Abiturvorabhinweise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948210" y="2417719"/>
            <a:ext cx="331976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Quelle: https</a:t>
            </a:r>
            <a:r>
              <a:rPr lang="de-DE" sz="1100" dirty="0"/>
              <a:t>://www.bildung-mv.de/export/sites/bildungsserver/downloads/Vorabhinweise_ABI_AB_2018.pdf</a:t>
            </a:r>
          </a:p>
        </p:txBody>
      </p:sp>
      <p:pic>
        <p:nvPicPr>
          <p:cNvPr id="8" name="Inhaltsplatzhalter 3"/>
          <p:cNvPicPr>
            <a:picLocks noChangeAspect="1"/>
          </p:cNvPicPr>
          <p:nvPr/>
        </p:nvPicPr>
        <p:blipFill rotWithShape="1">
          <a:blip r:embed="rId2"/>
          <a:srcRect l="19520" t="74310" r="16550" b="12171"/>
          <a:stretch/>
        </p:blipFill>
        <p:spPr>
          <a:xfrm>
            <a:off x="1097279" y="2202944"/>
            <a:ext cx="6850931" cy="814939"/>
          </a:xfrm>
          <a:prstGeom prst="rect">
            <a:avLst/>
          </a:prstGeom>
        </p:spPr>
      </p:pic>
      <p:sp>
        <p:nvSpPr>
          <p:cNvPr id="5" name="Abgerundetes Rechteck 4"/>
          <p:cNvSpPr/>
          <p:nvPr/>
        </p:nvSpPr>
        <p:spPr>
          <a:xfrm>
            <a:off x="3370218" y="2704051"/>
            <a:ext cx="733812" cy="288758"/>
          </a:xfrm>
          <a:prstGeom prst="round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1097280" y="3518662"/>
            <a:ext cx="10058400" cy="2533711"/>
          </a:xfrm>
        </p:spPr>
        <p:txBody>
          <a:bodyPr>
            <a:normAutofit/>
          </a:bodyPr>
          <a:lstStyle/>
          <a:p>
            <a:r>
              <a:rPr lang="de-DE" b="1" dirty="0" smtClean="0"/>
              <a:t>Kompetenzen und </a:t>
            </a:r>
            <a:r>
              <a:rPr lang="de-DE" b="1" dirty="0"/>
              <a:t>Inhalte zu den </a:t>
            </a:r>
            <a:r>
              <a:rPr lang="de-DE" b="1" dirty="0" smtClean="0"/>
              <a:t>grundsätzlichen Funktionsweisen </a:t>
            </a:r>
            <a:r>
              <a:rPr lang="de-DE" b="1" dirty="0"/>
              <a:t>von Computersystemen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400" dirty="0" smtClean="0"/>
              <a:t> EVAS-Prinzip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400" dirty="0"/>
              <a:t> </a:t>
            </a:r>
            <a:r>
              <a:rPr lang="de-DE" sz="2400" dirty="0" smtClean="0"/>
              <a:t>JOHN-Von-Neumann-Aufbau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400" dirty="0"/>
              <a:t> </a:t>
            </a:r>
            <a:r>
              <a:rPr lang="de-DE" sz="2400" dirty="0" smtClean="0"/>
              <a:t>Von-Neumann-Befehlszyklus</a:t>
            </a:r>
            <a:endParaRPr lang="de-DE" sz="2400" dirty="0"/>
          </a:p>
        </p:txBody>
      </p:sp>
      <p:pic>
        <p:nvPicPr>
          <p:cNvPr id="10" name="Inhaltsplatzhalter 3"/>
          <p:cNvPicPr>
            <a:picLocks noChangeAspect="1"/>
          </p:cNvPicPr>
          <p:nvPr/>
        </p:nvPicPr>
        <p:blipFill rotWithShape="1">
          <a:blip r:embed="rId2"/>
          <a:srcRect l="18626" t="13927" r="17444" b="79242"/>
          <a:stretch/>
        </p:blipFill>
        <p:spPr>
          <a:xfrm>
            <a:off x="1001486" y="1791468"/>
            <a:ext cx="6850931" cy="41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86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ückblick">
  <a:themeElements>
    <a:clrScheme name="Rückblick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506</Words>
  <Application>Microsoft Office PowerPoint</Application>
  <PresentationFormat>Breitbild</PresentationFormat>
  <Paragraphs>119</Paragraphs>
  <Slides>19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Rückblick</vt:lpstr>
      <vt:lpstr>Mit Johnny die von-Neumann-Prinzipien verstehen</vt:lpstr>
      <vt:lpstr>Gliederung</vt:lpstr>
      <vt:lpstr>Motivierung</vt:lpstr>
      <vt:lpstr>Motivierung</vt:lpstr>
      <vt:lpstr>Motivierung</vt:lpstr>
      <vt:lpstr>Wo ist der Unterschied?</vt:lpstr>
      <vt:lpstr>Wo ist der Unterschied?</vt:lpstr>
      <vt:lpstr>Abiturvorabhinweise</vt:lpstr>
      <vt:lpstr>Abiturvorabhinweise</vt:lpstr>
      <vt:lpstr>Abiturvorabhinweise</vt:lpstr>
      <vt:lpstr>2. Der Aufbau eines Computersystems</vt:lpstr>
      <vt:lpstr>2. Der Aufbau eines Computersystems</vt:lpstr>
      <vt:lpstr>2. Der Aufbau eines  Computersystems</vt:lpstr>
      <vt:lpstr>3. Vom Aufbau zur Funktionsweise</vt:lpstr>
      <vt:lpstr>3. Die Funktionsweise eines Computersystems</vt:lpstr>
      <vt:lpstr>4. Die Simulationssoftware JOHNNY</vt:lpstr>
      <vt:lpstr>5. Aufgaben</vt:lpstr>
      <vt:lpstr>5. Aufgaben von Dirk Schwenn</vt:lpstr>
      <vt:lpstr>6. Inspirationen</vt:lpstr>
    </vt:vector>
  </TitlesOfParts>
  <Company>ITMZ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JOHNNY</dc:title>
  <dc:creator>Taja Zuchtmann</dc:creator>
  <cp:lastModifiedBy>Taja Zuchtmann</cp:lastModifiedBy>
  <cp:revision>27</cp:revision>
  <dcterms:created xsi:type="dcterms:W3CDTF">2018-07-29T08:37:35Z</dcterms:created>
  <dcterms:modified xsi:type="dcterms:W3CDTF">2018-09-17T08:55:11Z</dcterms:modified>
</cp:coreProperties>
</file>