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0"/>
  </p:notesMasterIdLst>
  <p:sldIdLst>
    <p:sldId id="256" r:id="rId2"/>
    <p:sldId id="257" r:id="rId3"/>
    <p:sldId id="259" r:id="rId4"/>
    <p:sldId id="261" r:id="rId5"/>
    <p:sldId id="260" r:id="rId6"/>
    <p:sldId id="262" r:id="rId7"/>
    <p:sldId id="263" r:id="rId8"/>
    <p:sldId id="264" r:id="rId9"/>
    <p:sldId id="265" r:id="rId10"/>
    <p:sldId id="266" r:id="rId11"/>
    <p:sldId id="267" r:id="rId12"/>
    <p:sldId id="268" r:id="rId13"/>
    <p:sldId id="271" r:id="rId14"/>
    <p:sldId id="272" r:id="rId15"/>
    <p:sldId id="275" r:id="rId16"/>
    <p:sldId id="273" r:id="rId17"/>
    <p:sldId id="274" r:id="rId18"/>
    <p:sldId id="258" r:id="rId1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960" autoAdjust="0"/>
  </p:normalViewPr>
  <p:slideViewPr>
    <p:cSldViewPr>
      <p:cViewPr varScale="1">
        <p:scale>
          <a:sx n="66" d="100"/>
          <a:sy n="66" d="100"/>
        </p:scale>
        <p:origin x="1930"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BF9D02-79B9-4D6A-BDFE-FEE23B7C9C2D}" type="datetimeFigureOut">
              <a:rPr lang="de-DE" smtClean="0"/>
              <a:t>10.09.2018</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5174DA-D14D-4817-A51C-1960FBC0BDF9}" type="slidenum">
              <a:rPr lang="de-DE" smtClean="0"/>
              <a:t>‹Nr.›</a:t>
            </a:fld>
            <a:endParaRPr lang="de-DE"/>
          </a:p>
        </p:txBody>
      </p:sp>
    </p:spTree>
    <p:extLst>
      <p:ext uri="{BB962C8B-B14F-4D97-AF65-F5344CB8AC3E}">
        <p14:creationId xmlns:p14="http://schemas.microsoft.com/office/powerpoint/2010/main" val="2671256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Bauteile: kurz</a:t>
            </a:r>
            <a:r>
              <a:rPr lang="de-DE" baseline="0" dirty="0"/>
              <a:t> was zu Bauteilen </a:t>
            </a:r>
            <a:r>
              <a:rPr lang="de-DE" baseline="0" dirty="0">
                <a:sym typeface="Wingdings" panose="05000000000000000000" pitchFamily="2" charset="2"/>
              </a:rPr>
              <a:t> detailliert dann bei Erprobung</a:t>
            </a:r>
            <a:endParaRPr lang="de-DE" dirty="0"/>
          </a:p>
          <a:p>
            <a:pPr marL="171450" indent="-171450" algn="l">
              <a:buFont typeface="Arial" panose="020B0604020202020204" pitchFamily="34" charset="0"/>
              <a:buChar char="•"/>
            </a:pPr>
            <a:r>
              <a:rPr lang="de-DE" sz="1200" b="0" i="0" u="none" strike="noStrike" kern="1200" baseline="0" dirty="0">
                <a:solidFill>
                  <a:schemeClr val="tx1"/>
                </a:solidFill>
                <a:latin typeface="+mn-lt"/>
                <a:ea typeface="+mn-ea"/>
                <a:cs typeface="+mn-cs"/>
              </a:rPr>
              <a:t>-Computer, welche die Funktion eines Clients übernehmen, stets ein Notebook; Computer, die eine Server-Funktion ausüben, stets den Rechner </a:t>
            </a:r>
          </a:p>
          <a:p>
            <a:pPr marL="171450" indent="-171450" algn="l">
              <a:buFont typeface="Arial" panose="020B0604020202020204" pitchFamily="34" charset="0"/>
              <a:buChar char="•"/>
            </a:pPr>
            <a:r>
              <a:rPr lang="de-DE" sz="1200" b="0" i="0" u="none" strike="noStrike" kern="1200" baseline="0" dirty="0">
                <a:solidFill>
                  <a:schemeClr val="tx1"/>
                </a:solidFill>
                <a:latin typeface="+mn-lt"/>
                <a:ea typeface="+mn-ea"/>
                <a:cs typeface="+mn-cs"/>
              </a:rPr>
              <a:t>Computer können mithilfe von Kabeln verbunden werden </a:t>
            </a:r>
          </a:p>
          <a:p>
            <a:pPr marL="171450" indent="-171450" algn="l">
              <a:buFont typeface="Arial" panose="020B0604020202020204" pitchFamily="34" charset="0"/>
              <a:buChar char="•"/>
            </a:pPr>
            <a:r>
              <a:rPr lang="de-DE" sz="1200" b="0" i="0" u="none" strike="noStrike" kern="1200" baseline="0" dirty="0">
                <a:solidFill>
                  <a:schemeClr val="tx1"/>
                </a:solidFill>
                <a:latin typeface="+mn-lt"/>
                <a:ea typeface="+mn-ea"/>
                <a:cs typeface="+mn-cs"/>
              </a:rPr>
              <a:t>Sobald mehr als zwei Computer miteinander verbunden werden sollen benötigen Sie einen zentralen Knotenpunkt. Die einfachste Art des Knotenpunkts bietet Ihnen FILIUS mit dem Switch. Ein Switch "merkt" sich nach der ersten Netzwerkanfrage die an ihm angeschlossenen Computer und leitet Netzwerksignale entsprechend weiter. Ein Switch kann allerdings nur Computer eines einzigen Netzwerks verbinden.  </a:t>
            </a:r>
          </a:p>
          <a:p>
            <a:pPr marL="171450" indent="-171450" algn="l">
              <a:buFont typeface="Arial" panose="020B0604020202020204" pitchFamily="34" charset="0"/>
              <a:buChar char="•"/>
            </a:pPr>
            <a:r>
              <a:rPr lang="de-DE" sz="1200" b="0" i="0" u="none" strike="noStrike" kern="1200" baseline="0" dirty="0">
                <a:solidFill>
                  <a:schemeClr val="tx1"/>
                </a:solidFill>
                <a:latin typeface="+mn-lt"/>
                <a:ea typeface="+mn-ea"/>
                <a:cs typeface="+mn-cs"/>
              </a:rPr>
              <a:t>Möchten Sie Netzwerksignale aus einem Netzwerk in ein anderes Netzwerk versenden, so benötigen Sie zur Verbindung der Netzwerke einen Vermittlungsrechner </a:t>
            </a:r>
          </a:p>
          <a:p>
            <a:pPr marL="171450" indent="-171450" algn="l">
              <a:buFont typeface="Arial" panose="020B0604020202020204" pitchFamily="34" charset="0"/>
              <a:buChar char="•"/>
            </a:pPr>
            <a:r>
              <a:rPr lang="de-DE" sz="1200" b="0" i="0" u="none" strike="noStrike" kern="1200" baseline="0" dirty="0">
                <a:solidFill>
                  <a:schemeClr val="tx1"/>
                </a:solidFill>
                <a:latin typeface="+mn-lt"/>
                <a:ea typeface="+mn-ea"/>
                <a:cs typeface="+mn-cs"/>
              </a:rPr>
              <a:t>FILIUS bietet Ihnen die Möglichkeit, über ein real existierendes Netzwerk mehrere FILIUS-Programme miteinander zu vernetzen und damit Netzwerksignale im real existierenden Netzwerk zu versenden. Dafür müssen alle beteiligten FILIUS-Programme ein Modem im jeweils eigenen virtuellen Netzwerk einbinden. </a:t>
            </a:r>
            <a:endParaRPr lang="de-DE" dirty="0"/>
          </a:p>
        </p:txBody>
      </p:sp>
      <p:sp>
        <p:nvSpPr>
          <p:cNvPr id="4" name="Foliennummernplatzhalter 3"/>
          <p:cNvSpPr>
            <a:spLocks noGrp="1"/>
          </p:cNvSpPr>
          <p:nvPr>
            <p:ph type="sldNum" sz="quarter" idx="10"/>
          </p:nvPr>
        </p:nvSpPr>
        <p:spPr/>
        <p:txBody>
          <a:bodyPr/>
          <a:lstStyle/>
          <a:p>
            <a:fld id="{4F5174DA-D14D-4817-A51C-1960FBC0BDF9}" type="slidenum">
              <a:rPr lang="de-DE" smtClean="0"/>
              <a:t>7</a:t>
            </a:fld>
            <a:endParaRPr lang="de-DE"/>
          </a:p>
        </p:txBody>
      </p:sp>
    </p:spTree>
    <p:extLst>
      <p:ext uri="{BB962C8B-B14F-4D97-AF65-F5344CB8AC3E}">
        <p14:creationId xmlns:p14="http://schemas.microsoft.com/office/powerpoint/2010/main" val="435816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i="0" u="none" strike="noStrike" kern="1200" baseline="0" dirty="0">
                <a:solidFill>
                  <a:schemeClr val="tx1"/>
                </a:solidFill>
                <a:latin typeface="+mn-lt"/>
                <a:ea typeface="+mn-ea"/>
                <a:cs typeface="+mn-cs"/>
              </a:rPr>
              <a:t>Datei-Explorer : Diese Anwendung ermöglicht es Ihnen, real existierende Dateien von Ihrer Festplatte auf den virtuellen Computer zu übertragen. </a:t>
            </a:r>
          </a:p>
          <a:p>
            <a:r>
              <a:rPr lang="de-DE" sz="1200" b="0" i="0" u="none" strike="noStrike" kern="1200" baseline="0" dirty="0">
                <a:solidFill>
                  <a:schemeClr val="tx1"/>
                </a:solidFill>
                <a:latin typeface="+mn-lt"/>
                <a:ea typeface="+mn-ea"/>
                <a:cs typeface="+mn-cs"/>
              </a:rPr>
              <a:t>Befehlszeile : Über diese Anwendung haben Sie die Möglichkeit, Systembefehle über eine Kommandozeilen abzusetzen. Eine Liste der verfügbaren Befehle wird Ihnen nach dem Start des Terminals angezeigt. </a:t>
            </a:r>
          </a:p>
          <a:p>
            <a:r>
              <a:rPr lang="de-DE" sz="1200" b="0" i="0" u="none" strike="noStrike" kern="1200" baseline="0" dirty="0">
                <a:solidFill>
                  <a:schemeClr val="tx1"/>
                </a:solidFill>
                <a:latin typeface="+mn-lt"/>
                <a:ea typeface="+mn-ea"/>
                <a:cs typeface="+mn-cs"/>
              </a:rPr>
              <a:t>Text-Editor : Mit Ihm können Sie einfache Textdateien z. B. </a:t>
            </a:r>
            <a:r>
              <a:rPr lang="de-DE" sz="1200" b="0" i="0" u="none" strike="noStrike" kern="1200" baseline="0" dirty="0" err="1">
                <a:solidFill>
                  <a:schemeClr val="tx1"/>
                </a:solidFill>
                <a:latin typeface="+mn-lt"/>
                <a:ea typeface="+mn-ea"/>
                <a:cs typeface="+mn-cs"/>
              </a:rPr>
              <a:t>html</a:t>
            </a:r>
            <a:r>
              <a:rPr lang="de-DE" sz="1200" b="0" i="0" u="none" strike="noStrike" kern="1200" baseline="0" dirty="0">
                <a:solidFill>
                  <a:schemeClr val="tx1"/>
                </a:solidFill>
                <a:latin typeface="+mn-lt"/>
                <a:ea typeface="+mn-ea"/>
                <a:cs typeface="+mn-cs"/>
              </a:rPr>
              <a:t>-Dateien erstellen und bearbeiten. Natürlich können Sie auch zuvor mit dem Datei-Explorer importierte Dateien verändern.</a:t>
            </a:r>
          </a:p>
          <a:p>
            <a:r>
              <a:rPr lang="de-DE" sz="1200" b="0" i="0" u="none" strike="noStrike" kern="1200" baseline="0" dirty="0" err="1">
                <a:solidFill>
                  <a:schemeClr val="tx1"/>
                </a:solidFill>
                <a:latin typeface="+mn-lt"/>
                <a:ea typeface="+mn-ea"/>
                <a:cs typeface="+mn-cs"/>
              </a:rPr>
              <a:t>Fire</a:t>
            </a:r>
            <a:r>
              <a:rPr lang="de-DE" sz="1200" b="0" i="0" u="none" strike="noStrike" kern="1200" baseline="0" dirty="0">
                <a:solidFill>
                  <a:schemeClr val="tx1"/>
                </a:solidFill>
                <a:latin typeface="+mn-lt"/>
                <a:ea typeface="+mn-ea"/>
                <a:cs typeface="+mn-cs"/>
              </a:rPr>
              <a:t>-Wall : Hier können Sie Ihre Firewall einrichten, indem Sie bestimmte Ports netzwerkintern oder netzwerkübergreifend sperren oder öffnen. </a:t>
            </a:r>
          </a:p>
          <a:p>
            <a:r>
              <a:rPr lang="de-DE" sz="1200" b="0" i="0" u="none" strike="noStrike" kern="1200" baseline="0" dirty="0">
                <a:solidFill>
                  <a:schemeClr val="tx1"/>
                </a:solidFill>
                <a:latin typeface="+mn-lt"/>
                <a:ea typeface="+mn-ea"/>
                <a:cs typeface="+mn-cs"/>
              </a:rPr>
              <a:t>Bildbetrachter : Dieses Programm erlaubt es Ihnen ein Bild zu öffnen und zu betrachten. </a:t>
            </a:r>
          </a:p>
          <a:p>
            <a:r>
              <a:rPr lang="de-DE" sz="1200" b="0" i="0" u="none" strike="noStrike" kern="1200" baseline="0" dirty="0" err="1">
                <a:solidFill>
                  <a:schemeClr val="tx1"/>
                </a:solidFill>
                <a:latin typeface="+mn-lt"/>
                <a:ea typeface="+mn-ea"/>
                <a:cs typeface="+mn-cs"/>
              </a:rPr>
              <a:t>E-mail</a:t>
            </a:r>
            <a:r>
              <a:rPr lang="de-DE" sz="1200" b="0" i="0" u="none" strike="noStrike" kern="1200" baseline="0" dirty="0">
                <a:solidFill>
                  <a:schemeClr val="tx1"/>
                </a:solidFill>
                <a:latin typeface="+mn-lt"/>
                <a:ea typeface="+mn-ea"/>
                <a:cs typeface="+mn-cs"/>
              </a:rPr>
              <a:t>-Programm : Diese Anwendung ermöglicht es Ihnen, Emails virtuell zu versenden und zu empfangen. </a:t>
            </a:r>
          </a:p>
          <a:p>
            <a:r>
              <a:rPr lang="de-DE" sz="1200" b="0" i="0" u="none" strike="noStrike" kern="1200" baseline="0" dirty="0">
                <a:solidFill>
                  <a:schemeClr val="tx1"/>
                </a:solidFill>
                <a:latin typeface="+mn-lt"/>
                <a:ea typeface="+mn-ea"/>
                <a:cs typeface="+mn-cs"/>
              </a:rPr>
              <a:t>Webbrowser : Mit ihm können Sie Webseiten betrachten. Der Browser kann mit den wichtigsten </a:t>
            </a:r>
            <a:r>
              <a:rPr lang="de-DE" sz="1200" b="0" i="0" u="none" strike="noStrike" kern="1200" baseline="0" dirty="0" err="1">
                <a:solidFill>
                  <a:schemeClr val="tx1"/>
                </a:solidFill>
                <a:latin typeface="+mn-lt"/>
                <a:ea typeface="+mn-ea"/>
                <a:cs typeface="+mn-cs"/>
              </a:rPr>
              <a:t>html</a:t>
            </a:r>
            <a:r>
              <a:rPr lang="de-DE" sz="1200" b="0" i="0" u="none" strike="noStrike" kern="1200" baseline="0" dirty="0">
                <a:solidFill>
                  <a:schemeClr val="tx1"/>
                </a:solidFill>
                <a:latin typeface="+mn-lt"/>
                <a:ea typeface="+mn-ea"/>
                <a:cs typeface="+mn-cs"/>
              </a:rPr>
              <a:t>-Befehlen umgehen. </a:t>
            </a:r>
          </a:p>
          <a:p>
            <a:r>
              <a:rPr lang="de-DE" sz="1200" b="0" i="0" u="none" strike="noStrike" kern="1200" baseline="0" dirty="0">
                <a:solidFill>
                  <a:schemeClr val="tx1"/>
                </a:solidFill>
                <a:latin typeface="+mn-lt"/>
                <a:ea typeface="+mn-ea"/>
                <a:cs typeface="+mn-cs"/>
              </a:rPr>
              <a:t>Einfacher Client : Der Client dient dazu, mit einem Server in Kontakt zu treten. Diese Software ermöglicht einen einfachen Test, ob das Netzwerk betriebsbereit ist. </a:t>
            </a:r>
          </a:p>
          <a:p>
            <a:r>
              <a:rPr lang="de-DE" sz="1200" b="1" i="0" u="none" strike="noStrike" kern="1200" baseline="0" dirty="0" err="1">
                <a:solidFill>
                  <a:schemeClr val="tx1"/>
                </a:solidFill>
                <a:latin typeface="+mn-lt"/>
                <a:ea typeface="+mn-ea"/>
                <a:cs typeface="+mn-cs"/>
              </a:rPr>
              <a:t>Gnutella</a:t>
            </a:r>
            <a:r>
              <a:rPr lang="de-DE" sz="1200" b="1" i="0" u="none" strike="noStrike" kern="1200" baseline="0" dirty="0">
                <a:solidFill>
                  <a:schemeClr val="tx1"/>
                </a:solidFill>
                <a:latin typeface="+mn-lt"/>
                <a:ea typeface="+mn-ea"/>
                <a:cs typeface="+mn-cs"/>
              </a:rPr>
              <a:t> : Mithilfe dieser Peer-</a:t>
            </a:r>
            <a:r>
              <a:rPr lang="de-DE" sz="1200" b="1" i="0" u="none" strike="noStrike" kern="1200" baseline="0" dirty="0" err="1">
                <a:solidFill>
                  <a:schemeClr val="tx1"/>
                </a:solidFill>
                <a:latin typeface="+mn-lt"/>
                <a:ea typeface="+mn-ea"/>
                <a:cs typeface="+mn-cs"/>
              </a:rPr>
              <a:t>To</a:t>
            </a:r>
            <a:r>
              <a:rPr lang="de-DE" sz="1200" b="1" i="0" u="none" strike="noStrike" kern="1200" baseline="0" dirty="0">
                <a:solidFill>
                  <a:schemeClr val="tx1"/>
                </a:solidFill>
                <a:latin typeface="+mn-lt"/>
                <a:ea typeface="+mn-ea"/>
                <a:cs typeface="+mn-cs"/>
              </a:rPr>
              <a:t>-Peer-Anwendung können Sie Dateien in einem virtuellen Netzwerk teilen.  </a:t>
            </a:r>
          </a:p>
          <a:p>
            <a:r>
              <a:rPr lang="de-DE" sz="1200" b="0" i="0" u="none" strike="noStrike" kern="1200" baseline="0" dirty="0">
                <a:solidFill>
                  <a:schemeClr val="tx1"/>
                </a:solidFill>
                <a:latin typeface="+mn-lt"/>
                <a:ea typeface="+mn-ea"/>
                <a:cs typeface="+mn-cs"/>
              </a:rPr>
              <a:t>DNS-Server : Mit ihm können Sie eine Entschlüsselung der symbolischen URLs in zugehörige IPs simulieren. </a:t>
            </a:r>
          </a:p>
          <a:p>
            <a:r>
              <a:rPr lang="de-DE" sz="1200" b="0" i="0" u="none" strike="noStrike" kern="1200" baseline="0" dirty="0" err="1">
                <a:solidFill>
                  <a:schemeClr val="tx1"/>
                </a:solidFill>
                <a:latin typeface="+mn-lt"/>
                <a:ea typeface="+mn-ea"/>
                <a:cs typeface="+mn-cs"/>
              </a:rPr>
              <a:t>E-mail</a:t>
            </a:r>
            <a:r>
              <a:rPr lang="de-DE" sz="1200" b="0" i="0" u="none" strike="noStrike" kern="1200" baseline="0" dirty="0">
                <a:solidFill>
                  <a:schemeClr val="tx1"/>
                </a:solidFill>
                <a:latin typeface="+mn-lt"/>
                <a:ea typeface="+mn-ea"/>
                <a:cs typeface="+mn-cs"/>
              </a:rPr>
              <a:t>-Server : Diese Anwendung erlaubt es Ihnen, mehrere Email-Konten einzurichten, welche dann von den Email-Programmen aus genutzt werden. </a:t>
            </a:r>
          </a:p>
          <a:p>
            <a:r>
              <a:rPr lang="de-DE" sz="1200" b="0" i="0" u="none" strike="noStrike" kern="1200" baseline="0" dirty="0">
                <a:solidFill>
                  <a:schemeClr val="tx1"/>
                </a:solidFill>
                <a:latin typeface="+mn-lt"/>
                <a:ea typeface="+mn-ea"/>
                <a:cs typeface="+mn-cs"/>
              </a:rPr>
              <a:t>Webserver : Hiermit machen Sie einen Computer zu einem Webserver, so dass andere Rechner mithilfe des Webbrowsers auf die Seiteninhalte dieses Computers zugreifen können. Eine voreingestellte index.html finden Sie im virtuellen Verzeichnis </a:t>
            </a:r>
            <a:r>
              <a:rPr lang="de-DE" sz="1200" b="0" i="0" u="none" strike="noStrike" kern="1200" baseline="0" dirty="0" err="1">
                <a:solidFill>
                  <a:schemeClr val="tx1"/>
                </a:solidFill>
                <a:latin typeface="+mn-lt"/>
                <a:ea typeface="+mn-ea"/>
                <a:cs typeface="+mn-cs"/>
              </a:rPr>
              <a:t>root</a:t>
            </a:r>
            <a:r>
              <a:rPr lang="de-DE" sz="1200" b="0" i="0" u="none" strike="noStrike" kern="1200" baseline="0" dirty="0">
                <a:solidFill>
                  <a:schemeClr val="tx1"/>
                </a:solidFill>
                <a:latin typeface="+mn-lt"/>
                <a:ea typeface="+mn-ea"/>
                <a:cs typeface="+mn-cs"/>
              </a:rPr>
              <a:t>/</a:t>
            </a:r>
            <a:r>
              <a:rPr lang="de-DE" sz="1200" b="0" i="0" u="none" strike="noStrike" kern="1200" baseline="0" dirty="0" err="1">
                <a:solidFill>
                  <a:schemeClr val="tx1"/>
                </a:solidFill>
                <a:latin typeface="+mn-lt"/>
                <a:ea typeface="+mn-ea"/>
                <a:cs typeface="+mn-cs"/>
              </a:rPr>
              <a:t>webserver</a:t>
            </a:r>
            <a:r>
              <a:rPr lang="de-DE" sz="1200" b="0" i="0" u="none" strike="noStrike" kern="1200" baseline="0" dirty="0">
                <a:solidFill>
                  <a:schemeClr val="tx1"/>
                </a:solidFill>
                <a:latin typeface="+mn-lt"/>
                <a:ea typeface="+mn-ea"/>
                <a:cs typeface="+mn-cs"/>
              </a:rPr>
              <a:t> </a:t>
            </a:r>
          </a:p>
          <a:p>
            <a:r>
              <a:rPr lang="de-DE" sz="1200" b="1" i="0" u="none" strike="noStrike" kern="1200" baseline="0" dirty="0">
                <a:solidFill>
                  <a:schemeClr val="tx1"/>
                </a:solidFill>
                <a:latin typeface="+mn-lt"/>
                <a:ea typeface="+mn-ea"/>
                <a:cs typeface="+mn-cs"/>
              </a:rPr>
              <a:t>Echo-Server: Einmal gestartet spiegelt der Echo-Server alle eingehenden Nachrichten an die jeweiligen Clients zurück. </a:t>
            </a:r>
            <a:endParaRPr lang="de-DE" b="1" dirty="0"/>
          </a:p>
        </p:txBody>
      </p:sp>
      <p:sp>
        <p:nvSpPr>
          <p:cNvPr id="4" name="Foliennummernplatzhalter 3"/>
          <p:cNvSpPr>
            <a:spLocks noGrp="1"/>
          </p:cNvSpPr>
          <p:nvPr>
            <p:ph type="sldNum" sz="quarter" idx="10"/>
          </p:nvPr>
        </p:nvSpPr>
        <p:spPr/>
        <p:txBody>
          <a:bodyPr/>
          <a:lstStyle/>
          <a:p>
            <a:fld id="{4F5174DA-D14D-4817-A51C-1960FBC0BDF9}" type="slidenum">
              <a:rPr lang="de-DE" smtClean="0"/>
              <a:t>9</a:t>
            </a:fld>
            <a:endParaRPr lang="de-DE"/>
          </a:p>
        </p:txBody>
      </p:sp>
    </p:spTree>
    <p:extLst>
      <p:ext uri="{BB962C8B-B14F-4D97-AF65-F5344CB8AC3E}">
        <p14:creationId xmlns:p14="http://schemas.microsoft.com/office/powerpoint/2010/main" val="19749374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Vorführung:</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baseline="0" dirty="0">
                <a:solidFill>
                  <a:schemeClr val="tx1"/>
                </a:solidFill>
                <a:latin typeface="+mn-lt"/>
                <a:ea typeface="+mn-ea"/>
                <a:cs typeface="+mn-cs"/>
              </a:rPr>
              <a:t>Installieren Sie auf dem Server 0.12 einen Echo-Server und starten diesen auf dem voreingestellten Port 55555. Installieren Sie auf einem Client einen Einfachen Client und verbinden Sie diesen mit dem Server. Senden Sie vom Client einige Textnachrichten und beobachten Sie den Effekt. Schauen Sie sich auch die Netzwerkaktivität im Datenaustausch-Fenster des Clients an. 	</a:t>
            </a:r>
          </a:p>
          <a:p>
            <a:r>
              <a:rPr lang="de-DE" sz="1200" b="0" i="0" u="none" strike="noStrike" kern="1200" baseline="0" dirty="0">
                <a:solidFill>
                  <a:schemeClr val="tx1"/>
                </a:solidFill>
                <a:latin typeface="+mn-lt"/>
                <a:ea typeface="+mn-ea"/>
                <a:cs typeface="+mn-cs"/>
              </a:rPr>
              <a:t>Sie können am Datenaustausch beobachten, dass bereits bei der Anmeldung die Transportschicht eine Rolle in der Netzwerkaktivität spielt. Die Verbindung des Clients mit dem Server durchläuft also schon drei Schichten. Die ersten beiden Zeilen des Datenaustauschs gehören wieder zur Bestimmung der physikalischen Adresse des Rechners. </a:t>
            </a:r>
          </a:p>
          <a:p>
            <a:r>
              <a:rPr lang="de-DE" sz="1200" b="0" i="0" u="none" strike="noStrike" kern="1200" baseline="0" dirty="0">
                <a:solidFill>
                  <a:schemeClr val="tx1"/>
                </a:solidFill>
                <a:latin typeface="+mn-lt"/>
                <a:ea typeface="+mn-ea"/>
                <a:cs typeface="+mn-cs"/>
              </a:rPr>
              <a:t>Sobald nun eine Nachricht geschickt wird, tritt die vierte Schicht, die Anwendungsschicht, in Aktion. Die Anwendung, also der Einfache Client, benötigt zur Kommunikation zunächst die Anwendungsschicht, dann die Transportschicht, dann die Vermittlungsschicht und schließlich die Netzzugangsschicht. Dies erkennen Sie, wenn Sie auf die erste dunkelblau hinterlegte Zeile klicken und Ihnen das rechts abgebildete Schichtenmodell angezeigt wird. </a:t>
            </a:r>
            <a:endParaRPr lang="de-DE" dirty="0"/>
          </a:p>
        </p:txBody>
      </p:sp>
      <p:sp>
        <p:nvSpPr>
          <p:cNvPr id="4" name="Foliennummernplatzhalter 3"/>
          <p:cNvSpPr>
            <a:spLocks noGrp="1"/>
          </p:cNvSpPr>
          <p:nvPr>
            <p:ph type="sldNum" sz="quarter" idx="10"/>
          </p:nvPr>
        </p:nvSpPr>
        <p:spPr/>
        <p:txBody>
          <a:bodyPr/>
          <a:lstStyle/>
          <a:p>
            <a:fld id="{4F5174DA-D14D-4817-A51C-1960FBC0BDF9}" type="slidenum">
              <a:rPr lang="de-DE" smtClean="0"/>
              <a:t>13</a:t>
            </a:fld>
            <a:endParaRPr lang="de-DE"/>
          </a:p>
        </p:txBody>
      </p:sp>
    </p:spTree>
    <p:extLst>
      <p:ext uri="{BB962C8B-B14F-4D97-AF65-F5344CB8AC3E}">
        <p14:creationId xmlns:p14="http://schemas.microsoft.com/office/powerpoint/2010/main" val="31204736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5. Fehlermeldung tritt auf, da Verbindungsanfrage netzübergreifend</a:t>
            </a:r>
            <a:r>
              <a:rPr lang="de-DE" baseline="0" dirty="0"/>
              <a:t> </a:t>
            </a:r>
            <a:r>
              <a:rPr lang="de-DE" baseline="0" dirty="0">
                <a:sym typeface="Wingdings" panose="05000000000000000000" pitchFamily="2" charset="2"/>
              </a:rPr>
              <a:t> Gateway fehlt.</a:t>
            </a:r>
          </a:p>
          <a:p>
            <a:r>
              <a:rPr lang="de-DE" dirty="0"/>
              <a:t>Wechsel in Entwurfsmodus und Einrichtung</a:t>
            </a:r>
            <a:r>
              <a:rPr lang="de-DE" baseline="0" dirty="0"/>
              <a:t> des Gateways 192.168.0.1 für links 192.168.1.1 für rechts</a:t>
            </a:r>
          </a:p>
          <a:p>
            <a:r>
              <a:rPr lang="de-DE" baseline="0" dirty="0"/>
              <a:t>erneuter Test klappt es? </a:t>
            </a:r>
            <a:r>
              <a:rPr lang="de-DE" baseline="0" dirty="0">
                <a:sym typeface="Wingdings" panose="05000000000000000000" pitchFamily="2" charset="2"/>
              </a:rPr>
              <a:t> sollte :D</a:t>
            </a:r>
            <a:endParaRPr lang="de-DE" baseline="0" dirty="0"/>
          </a:p>
        </p:txBody>
      </p:sp>
      <p:sp>
        <p:nvSpPr>
          <p:cNvPr id="4" name="Foliennummernplatzhalter 3"/>
          <p:cNvSpPr>
            <a:spLocks noGrp="1"/>
          </p:cNvSpPr>
          <p:nvPr>
            <p:ph type="sldNum" sz="quarter" idx="10"/>
          </p:nvPr>
        </p:nvSpPr>
        <p:spPr/>
        <p:txBody>
          <a:bodyPr/>
          <a:lstStyle/>
          <a:p>
            <a:fld id="{4F5174DA-D14D-4817-A51C-1960FBC0BDF9}" type="slidenum">
              <a:rPr lang="de-DE" smtClean="0"/>
              <a:t>14</a:t>
            </a:fld>
            <a:endParaRPr lang="de-DE"/>
          </a:p>
        </p:txBody>
      </p:sp>
    </p:spTree>
    <p:extLst>
      <p:ext uri="{BB962C8B-B14F-4D97-AF65-F5344CB8AC3E}">
        <p14:creationId xmlns:p14="http://schemas.microsoft.com/office/powerpoint/2010/main" val="2867019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5. Fehlermeldung tritt auf, da Verbindungsanfrage netzübergreifend</a:t>
            </a:r>
            <a:r>
              <a:rPr lang="de-DE" baseline="0" dirty="0"/>
              <a:t> </a:t>
            </a:r>
            <a:r>
              <a:rPr lang="de-DE" baseline="0" dirty="0">
                <a:sym typeface="Wingdings" panose="05000000000000000000" pitchFamily="2" charset="2"/>
              </a:rPr>
              <a:t> Gateway fehlt.</a:t>
            </a:r>
          </a:p>
          <a:p>
            <a:r>
              <a:rPr lang="de-DE" dirty="0"/>
              <a:t>Wechsel in Entwurfsmodus und Einrichtung</a:t>
            </a:r>
            <a:r>
              <a:rPr lang="de-DE" baseline="0" dirty="0"/>
              <a:t> des Gateways 192.168.0.1 für links 192.168.1.1 für rechts</a:t>
            </a:r>
          </a:p>
          <a:p>
            <a:r>
              <a:rPr lang="de-DE" baseline="0" dirty="0"/>
              <a:t>erneuter Test klappt es? </a:t>
            </a:r>
            <a:r>
              <a:rPr lang="de-DE" baseline="0" dirty="0">
                <a:sym typeface="Wingdings" panose="05000000000000000000" pitchFamily="2" charset="2"/>
              </a:rPr>
              <a:t> sollte :D</a:t>
            </a:r>
            <a:endParaRPr lang="de-DE" baseline="0" dirty="0"/>
          </a:p>
        </p:txBody>
      </p:sp>
      <p:sp>
        <p:nvSpPr>
          <p:cNvPr id="4" name="Foliennummernplatzhalter 3"/>
          <p:cNvSpPr>
            <a:spLocks noGrp="1"/>
          </p:cNvSpPr>
          <p:nvPr>
            <p:ph type="sldNum" sz="quarter" idx="10"/>
          </p:nvPr>
        </p:nvSpPr>
        <p:spPr/>
        <p:txBody>
          <a:bodyPr/>
          <a:lstStyle/>
          <a:p>
            <a:fld id="{4F5174DA-D14D-4817-A51C-1960FBC0BDF9}" type="slidenum">
              <a:rPr lang="de-DE" smtClean="0"/>
              <a:t>15</a:t>
            </a:fld>
            <a:endParaRPr lang="de-DE"/>
          </a:p>
        </p:txBody>
      </p:sp>
    </p:spTree>
    <p:extLst>
      <p:ext uri="{BB962C8B-B14F-4D97-AF65-F5344CB8AC3E}">
        <p14:creationId xmlns:p14="http://schemas.microsoft.com/office/powerpoint/2010/main" val="277382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Bevor Sie mit dem Lösen der Aufgaben beginnen, müssen Sie die Datei: </a:t>
            </a:r>
            <a:r>
              <a:rPr lang="de-DE" dirty="0" err="1"/>
              <a:t>Stationsarbeit.fls</a:t>
            </a:r>
            <a:r>
              <a:rPr lang="de-DE" dirty="0"/>
              <a:t> in Filius öffnen.</a:t>
            </a:r>
          </a:p>
        </p:txBody>
      </p:sp>
      <p:sp>
        <p:nvSpPr>
          <p:cNvPr id="4" name="Foliennummernplatzhalter 3"/>
          <p:cNvSpPr>
            <a:spLocks noGrp="1"/>
          </p:cNvSpPr>
          <p:nvPr>
            <p:ph type="sldNum" sz="quarter" idx="10"/>
          </p:nvPr>
        </p:nvSpPr>
        <p:spPr/>
        <p:txBody>
          <a:bodyPr/>
          <a:lstStyle/>
          <a:p>
            <a:fld id="{4F5174DA-D14D-4817-A51C-1960FBC0BDF9}" type="slidenum">
              <a:rPr lang="de-DE" smtClean="0"/>
              <a:t>16</a:t>
            </a:fld>
            <a:endParaRPr lang="de-DE"/>
          </a:p>
        </p:txBody>
      </p:sp>
    </p:spTree>
    <p:extLst>
      <p:ext uri="{BB962C8B-B14F-4D97-AF65-F5344CB8AC3E}">
        <p14:creationId xmlns:p14="http://schemas.microsoft.com/office/powerpoint/2010/main" val="2493006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de-DE"/>
              <a:t>Titelmasterformat durch Klicken bearbeiten</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fld id="{974EB83F-02FC-46FF-91DD-6C0D8585825C}" type="datetime1">
              <a:rPr lang="de-DE" smtClean="0"/>
              <a:t>10.09.2018</a:t>
            </a:fld>
            <a:endParaRPr lang="de-DE"/>
          </a:p>
        </p:txBody>
      </p:sp>
      <p:sp>
        <p:nvSpPr>
          <p:cNvPr id="5" name="Footer Placeholder 4"/>
          <p:cNvSpPr>
            <a:spLocks noGrp="1"/>
          </p:cNvSpPr>
          <p:nvPr>
            <p:ph type="ftr" sz="quarter" idx="11"/>
          </p:nvPr>
        </p:nvSpPr>
        <p:spPr/>
        <p:txBody>
          <a:bodyPr/>
          <a:lstStyle/>
          <a:p>
            <a:r>
              <a:rPr lang="de-DE"/>
              <a:t>HILF! 19.09.2018 Referent: Pit Grösch</a:t>
            </a:r>
          </a:p>
        </p:txBody>
      </p:sp>
      <p:sp>
        <p:nvSpPr>
          <p:cNvPr id="6" name="Slide Number Placeholder 5"/>
          <p:cNvSpPr>
            <a:spLocks noGrp="1"/>
          </p:cNvSpPr>
          <p:nvPr>
            <p:ph type="sldNum" sz="quarter" idx="12"/>
          </p:nvPr>
        </p:nvSpPr>
        <p:spPr/>
        <p:txBody>
          <a:bodyPr/>
          <a:lstStyle/>
          <a:p>
            <a:fld id="{B5526E57-8393-4FC9-AC99-77FE55EEC650}" type="slidenum">
              <a:rPr lang="de-DE" smtClean="0"/>
              <a:t>‹Nr.›</a:t>
            </a:fld>
            <a:endParaRPr lang="de-DE"/>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a:p>
        </p:txBody>
      </p:sp>
      <p:sp>
        <p:nvSpPr>
          <p:cNvPr id="3" name="Vertical Text Placehold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70583A7C-6E23-40C6-9DB9-997E8C37CF8F}" type="datetime1">
              <a:rPr lang="de-DE" smtClean="0"/>
              <a:t>10.09.2018</a:t>
            </a:fld>
            <a:endParaRPr lang="de-DE"/>
          </a:p>
        </p:txBody>
      </p:sp>
      <p:sp>
        <p:nvSpPr>
          <p:cNvPr id="5" name="Footer Placeholder 4"/>
          <p:cNvSpPr>
            <a:spLocks noGrp="1"/>
          </p:cNvSpPr>
          <p:nvPr>
            <p:ph type="ftr" sz="quarter" idx="11"/>
          </p:nvPr>
        </p:nvSpPr>
        <p:spPr/>
        <p:txBody>
          <a:bodyPr/>
          <a:lstStyle/>
          <a:p>
            <a:r>
              <a:rPr lang="de-DE"/>
              <a:t>HILF! 19.09.2018 Referent: Pit Grösch</a:t>
            </a:r>
          </a:p>
        </p:txBody>
      </p:sp>
      <p:sp>
        <p:nvSpPr>
          <p:cNvPr id="6" name="Slide Number Placeholder 5"/>
          <p:cNvSpPr>
            <a:spLocks noGrp="1"/>
          </p:cNvSpPr>
          <p:nvPr>
            <p:ph type="sldNum" sz="quarter" idx="12"/>
          </p:nvPr>
        </p:nvSpPr>
        <p:spPr/>
        <p:txBody>
          <a:bodyPr/>
          <a:lstStyle/>
          <a:p>
            <a:fld id="{B5526E57-8393-4FC9-AC99-77FE55EEC650}" type="slidenum">
              <a:rPr lang="de-DE" smtClean="0"/>
              <a:t>‹Nr.›</a:t>
            </a:fld>
            <a:endParaRPr lang="de-DE"/>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4A31295D-A4DD-4FF1-9FD9-A0FD79545752}" type="datetime1">
              <a:rPr lang="de-DE" smtClean="0"/>
              <a:t>10.09.2018</a:t>
            </a:fld>
            <a:endParaRPr lang="de-DE"/>
          </a:p>
        </p:txBody>
      </p:sp>
      <p:sp>
        <p:nvSpPr>
          <p:cNvPr id="5" name="Footer Placeholder 4"/>
          <p:cNvSpPr>
            <a:spLocks noGrp="1"/>
          </p:cNvSpPr>
          <p:nvPr>
            <p:ph type="ftr" sz="quarter" idx="11"/>
          </p:nvPr>
        </p:nvSpPr>
        <p:spPr/>
        <p:txBody>
          <a:bodyPr/>
          <a:lstStyle/>
          <a:p>
            <a:r>
              <a:rPr lang="de-DE"/>
              <a:t>HILF! 19.09.2018 Referent: Pit Grösch</a:t>
            </a:r>
          </a:p>
        </p:txBody>
      </p:sp>
      <p:sp>
        <p:nvSpPr>
          <p:cNvPr id="6" name="Slide Number Placeholder 5"/>
          <p:cNvSpPr>
            <a:spLocks noGrp="1"/>
          </p:cNvSpPr>
          <p:nvPr>
            <p:ph type="sldNum" sz="quarter" idx="12"/>
          </p:nvPr>
        </p:nvSpPr>
        <p:spPr/>
        <p:txBody>
          <a:bodyPr/>
          <a:lstStyle/>
          <a:p>
            <a:fld id="{B5526E57-8393-4FC9-AC99-77FE55EEC650}" type="slidenum">
              <a:rPr lang="de-DE" smtClean="0"/>
              <a:t>‹Nr.›</a:t>
            </a:fld>
            <a:endParaRPr lang="de-DE"/>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a:p>
        </p:txBody>
      </p:sp>
      <p:sp>
        <p:nvSpPr>
          <p:cNvPr id="3" name="Content Placehold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04B2E886-B1F0-42A4-9858-16944ECCB2FA}" type="datetime1">
              <a:rPr lang="de-DE" smtClean="0"/>
              <a:t>10.09.2018</a:t>
            </a:fld>
            <a:endParaRPr lang="de-DE"/>
          </a:p>
        </p:txBody>
      </p:sp>
      <p:sp>
        <p:nvSpPr>
          <p:cNvPr id="5" name="Footer Placeholder 4"/>
          <p:cNvSpPr>
            <a:spLocks noGrp="1"/>
          </p:cNvSpPr>
          <p:nvPr>
            <p:ph type="ftr" sz="quarter" idx="11"/>
          </p:nvPr>
        </p:nvSpPr>
        <p:spPr/>
        <p:txBody>
          <a:bodyPr/>
          <a:lstStyle/>
          <a:p>
            <a:r>
              <a:rPr lang="de-DE"/>
              <a:t>HILF! 19.09.2018 Referent: Pit Grösch</a:t>
            </a:r>
          </a:p>
        </p:txBody>
      </p:sp>
      <p:sp>
        <p:nvSpPr>
          <p:cNvPr id="6" name="Slide Number Placeholder 5"/>
          <p:cNvSpPr>
            <a:spLocks noGrp="1"/>
          </p:cNvSpPr>
          <p:nvPr>
            <p:ph type="sldNum" sz="quarter" idx="12"/>
          </p:nvPr>
        </p:nvSpPr>
        <p:spPr/>
        <p:txBody>
          <a:bodyPr/>
          <a:lstStyle/>
          <a:p>
            <a:fld id="{B5526E57-8393-4FC9-AC99-77FE55EEC650}" type="slidenum">
              <a:rPr lang="de-DE" smtClean="0"/>
              <a:t>‹Nr.›</a:t>
            </a:fld>
            <a:endParaRPr lang="de-DE"/>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de-DE"/>
              <a:t>Titelmasterformat durch Klicken bearbeiten</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e Placeholder 3"/>
          <p:cNvSpPr>
            <a:spLocks noGrp="1"/>
          </p:cNvSpPr>
          <p:nvPr>
            <p:ph type="dt" sz="half" idx="10"/>
          </p:nvPr>
        </p:nvSpPr>
        <p:spPr/>
        <p:txBody>
          <a:bodyPr/>
          <a:lstStyle/>
          <a:p>
            <a:fld id="{672F32F5-3978-4CF7-B975-3BB2E2E9FA3E}" type="datetime1">
              <a:rPr lang="de-DE" smtClean="0"/>
              <a:t>10.09.2018</a:t>
            </a:fld>
            <a:endParaRPr lang="de-DE"/>
          </a:p>
        </p:txBody>
      </p:sp>
      <p:sp>
        <p:nvSpPr>
          <p:cNvPr id="5" name="Footer Placeholder 4"/>
          <p:cNvSpPr>
            <a:spLocks noGrp="1"/>
          </p:cNvSpPr>
          <p:nvPr>
            <p:ph type="ftr" sz="quarter" idx="11"/>
          </p:nvPr>
        </p:nvSpPr>
        <p:spPr/>
        <p:txBody>
          <a:bodyPr/>
          <a:lstStyle/>
          <a:p>
            <a:r>
              <a:rPr lang="de-DE"/>
              <a:t>HILF! 19.09.2018 Referent: Pit Grösch</a:t>
            </a:r>
          </a:p>
        </p:txBody>
      </p:sp>
      <p:sp>
        <p:nvSpPr>
          <p:cNvPr id="6" name="Slide Number Placeholder 5"/>
          <p:cNvSpPr>
            <a:spLocks noGrp="1"/>
          </p:cNvSpPr>
          <p:nvPr>
            <p:ph type="sldNum" sz="quarter" idx="12"/>
          </p:nvPr>
        </p:nvSpPr>
        <p:spPr/>
        <p:txBody>
          <a:bodyPr/>
          <a:lstStyle/>
          <a:p>
            <a:fld id="{B5526E57-8393-4FC9-AC99-77FE55EEC650}" type="slidenum">
              <a:rPr lang="de-DE" smtClean="0"/>
              <a:t>‹Nr.›</a:t>
            </a:fld>
            <a:endParaRPr lang="de-DE"/>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5DE2F420-7292-4396-9F61-ED75704C0321}" type="datetime1">
              <a:rPr lang="de-DE" smtClean="0"/>
              <a:t>10.09.2018</a:t>
            </a:fld>
            <a:endParaRPr lang="de-DE"/>
          </a:p>
        </p:txBody>
      </p:sp>
      <p:sp>
        <p:nvSpPr>
          <p:cNvPr id="6" name="Footer Placeholder 5"/>
          <p:cNvSpPr>
            <a:spLocks noGrp="1"/>
          </p:cNvSpPr>
          <p:nvPr>
            <p:ph type="ftr" sz="quarter" idx="11"/>
          </p:nvPr>
        </p:nvSpPr>
        <p:spPr/>
        <p:txBody>
          <a:bodyPr/>
          <a:lstStyle/>
          <a:p>
            <a:r>
              <a:rPr lang="de-DE"/>
              <a:t>HILF! 19.09.2018 Referent: Pit Grösch</a:t>
            </a:r>
          </a:p>
        </p:txBody>
      </p:sp>
      <p:sp>
        <p:nvSpPr>
          <p:cNvPr id="7" name="Slide Number Placeholder 6"/>
          <p:cNvSpPr>
            <a:spLocks noGrp="1"/>
          </p:cNvSpPr>
          <p:nvPr>
            <p:ph type="sldNum" sz="quarter" idx="12"/>
          </p:nvPr>
        </p:nvSpPr>
        <p:spPr/>
        <p:txBody>
          <a:bodyPr/>
          <a:lstStyle/>
          <a:p>
            <a:fld id="{B5526E57-8393-4FC9-AC99-77FE55EEC650}" type="slidenum">
              <a:rPr lang="de-DE" smtClean="0"/>
              <a:t>‹Nr.›</a:t>
            </a:fld>
            <a:endParaRPr lang="de-DE"/>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a:t>Titelmasterformat durch Klicken bearbeiten</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96CADA7B-9F2F-472D-BA3E-E09D2B028502}" type="datetime1">
              <a:rPr lang="de-DE" smtClean="0"/>
              <a:t>10.09.2018</a:t>
            </a:fld>
            <a:endParaRPr lang="de-DE"/>
          </a:p>
        </p:txBody>
      </p:sp>
      <p:sp>
        <p:nvSpPr>
          <p:cNvPr id="8" name="Footer Placeholder 7"/>
          <p:cNvSpPr>
            <a:spLocks noGrp="1"/>
          </p:cNvSpPr>
          <p:nvPr>
            <p:ph type="ftr" sz="quarter" idx="11"/>
          </p:nvPr>
        </p:nvSpPr>
        <p:spPr/>
        <p:txBody>
          <a:bodyPr/>
          <a:lstStyle/>
          <a:p>
            <a:r>
              <a:rPr lang="de-DE"/>
              <a:t>HILF! 19.09.2018 Referent: Pit Grösch</a:t>
            </a:r>
          </a:p>
        </p:txBody>
      </p:sp>
      <p:sp>
        <p:nvSpPr>
          <p:cNvPr id="9" name="Slide Number Placeholder 8"/>
          <p:cNvSpPr>
            <a:spLocks noGrp="1"/>
          </p:cNvSpPr>
          <p:nvPr>
            <p:ph type="sldNum" sz="quarter" idx="12"/>
          </p:nvPr>
        </p:nvSpPr>
        <p:spPr/>
        <p:txBody>
          <a:bodyPr/>
          <a:lstStyle/>
          <a:p>
            <a:fld id="{B5526E57-8393-4FC9-AC99-77FE55EEC650}" type="slidenum">
              <a:rPr lang="de-DE" smtClean="0"/>
              <a:t>‹Nr.›</a:t>
            </a:fld>
            <a:endParaRPr lang="de-DE"/>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a:p>
        </p:txBody>
      </p:sp>
      <p:sp>
        <p:nvSpPr>
          <p:cNvPr id="3" name="Date Placeholder 2"/>
          <p:cNvSpPr>
            <a:spLocks noGrp="1"/>
          </p:cNvSpPr>
          <p:nvPr>
            <p:ph type="dt" sz="half" idx="10"/>
          </p:nvPr>
        </p:nvSpPr>
        <p:spPr/>
        <p:txBody>
          <a:bodyPr/>
          <a:lstStyle/>
          <a:p>
            <a:fld id="{FDFA15F4-C6C2-449C-9623-4681724BFBE7}" type="datetime1">
              <a:rPr lang="de-DE" smtClean="0"/>
              <a:t>10.09.2018</a:t>
            </a:fld>
            <a:endParaRPr lang="de-DE"/>
          </a:p>
        </p:txBody>
      </p:sp>
      <p:sp>
        <p:nvSpPr>
          <p:cNvPr id="4" name="Footer Placeholder 3"/>
          <p:cNvSpPr>
            <a:spLocks noGrp="1"/>
          </p:cNvSpPr>
          <p:nvPr>
            <p:ph type="ftr" sz="quarter" idx="11"/>
          </p:nvPr>
        </p:nvSpPr>
        <p:spPr/>
        <p:txBody>
          <a:bodyPr/>
          <a:lstStyle/>
          <a:p>
            <a:r>
              <a:rPr lang="de-DE"/>
              <a:t>HILF! 19.09.2018 Referent: Pit Grösch</a:t>
            </a:r>
          </a:p>
        </p:txBody>
      </p:sp>
      <p:sp>
        <p:nvSpPr>
          <p:cNvPr id="5" name="Slide Number Placeholder 4"/>
          <p:cNvSpPr>
            <a:spLocks noGrp="1"/>
          </p:cNvSpPr>
          <p:nvPr>
            <p:ph type="sldNum" sz="quarter" idx="12"/>
          </p:nvPr>
        </p:nvSpPr>
        <p:spPr/>
        <p:txBody>
          <a:bodyPr/>
          <a:lstStyle/>
          <a:p>
            <a:fld id="{B5526E57-8393-4FC9-AC99-77FE55EEC650}" type="slidenum">
              <a:rPr lang="de-DE" smtClean="0"/>
              <a:t>‹Nr.›</a:t>
            </a:fld>
            <a:endParaRPr lang="de-DE"/>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27439F-A857-4874-89A7-C9B260870179}" type="datetime1">
              <a:rPr lang="de-DE" smtClean="0"/>
              <a:t>10.09.2018</a:t>
            </a:fld>
            <a:endParaRPr lang="de-DE"/>
          </a:p>
        </p:txBody>
      </p:sp>
      <p:sp>
        <p:nvSpPr>
          <p:cNvPr id="3" name="Footer Placeholder 2"/>
          <p:cNvSpPr>
            <a:spLocks noGrp="1"/>
          </p:cNvSpPr>
          <p:nvPr>
            <p:ph type="ftr" sz="quarter" idx="11"/>
          </p:nvPr>
        </p:nvSpPr>
        <p:spPr/>
        <p:txBody>
          <a:bodyPr/>
          <a:lstStyle/>
          <a:p>
            <a:r>
              <a:rPr lang="de-DE"/>
              <a:t>HILF! 19.09.2018 Referent: Pit Grösch</a:t>
            </a:r>
          </a:p>
        </p:txBody>
      </p:sp>
      <p:sp>
        <p:nvSpPr>
          <p:cNvPr id="4" name="Slide Number Placeholder 3"/>
          <p:cNvSpPr>
            <a:spLocks noGrp="1"/>
          </p:cNvSpPr>
          <p:nvPr>
            <p:ph type="sldNum" sz="quarter" idx="12"/>
          </p:nvPr>
        </p:nvSpPr>
        <p:spPr/>
        <p:txBody>
          <a:bodyPr/>
          <a:lstStyle/>
          <a:p>
            <a:fld id="{B5526E57-8393-4FC9-AC99-77FE55EEC650}" type="slidenum">
              <a:rPr lang="de-DE" smtClean="0"/>
              <a:t>‹Nr.›</a:t>
            </a:fld>
            <a:endParaRPr lang="de-DE"/>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de-DE"/>
              <a:t>Titelmasterformat durch Klicken bearbeiten</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e Placeholder 4"/>
          <p:cNvSpPr>
            <a:spLocks noGrp="1"/>
          </p:cNvSpPr>
          <p:nvPr>
            <p:ph type="dt" sz="half" idx="10"/>
          </p:nvPr>
        </p:nvSpPr>
        <p:spPr/>
        <p:txBody>
          <a:bodyPr/>
          <a:lstStyle/>
          <a:p>
            <a:fld id="{88952169-B30F-4869-86EE-190AD4711B24}" type="datetime1">
              <a:rPr lang="de-DE" smtClean="0"/>
              <a:t>10.09.2018</a:t>
            </a:fld>
            <a:endParaRPr lang="de-DE"/>
          </a:p>
        </p:txBody>
      </p:sp>
      <p:sp>
        <p:nvSpPr>
          <p:cNvPr id="6" name="Footer Placeholder 5"/>
          <p:cNvSpPr>
            <a:spLocks noGrp="1"/>
          </p:cNvSpPr>
          <p:nvPr>
            <p:ph type="ftr" sz="quarter" idx="11"/>
          </p:nvPr>
        </p:nvSpPr>
        <p:spPr/>
        <p:txBody>
          <a:bodyPr/>
          <a:lstStyle/>
          <a:p>
            <a:r>
              <a:rPr lang="de-DE"/>
              <a:t>HILF! 19.09.2018 Referent: Pit Grösch</a:t>
            </a:r>
          </a:p>
        </p:txBody>
      </p:sp>
      <p:sp>
        <p:nvSpPr>
          <p:cNvPr id="7" name="Slide Number Placeholder 6"/>
          <p:cNvSpPr>
            <a:spLocks noGrp="1"/>
          </p:cNvSpPr>
          <p:nvPr>
            <p:ph type="sldNum" sz="quarter" idx="12"/>
          </p:nvPr>
        </p:nvSpPr>
        <p:spPr/>
        <p:txBody>
          <a:bodyPr/>
          <a:lstStyle/>
          <a:p>
            <a:fld id="{B5526E57-8393-4FC9-AC99-77FE55EEC650}" type="slidenum">
              <a:rPr lang="de-DE" smtClean="0"/>
              <a:t>‹Nr.›</a:t>
            </a:fld>
            <a:endParaRPr lang="de-DE"/>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de-DE"/>
              <a:t>Titelmasterformat durch Klicken bearbeiten</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e Placeholder 4"/>
          <p:cNvSpPr>
            <a:spLocks noGrp="1"/>
          </p:cNvSpPr>
          <p:nvPr>
            <p:ph type="dt" sz="half" idx="10"/>
          </p:nvPr>
        </p:nvSpPr>
        <p:spPr/>
        <p:txBody>
          <a:bodyPr/>
          <a:lstStyle/>
          <a:p>
            <a:fld id="{CFD95D29-D6D7-4A49-9DAC-C8910649F5AF}" type="datetime1">
              <a:rPr lang="de-DE" smtClean="0"/>
              <a:t>10.09.2018</a:t>
            </a:fld>
            <a:endParaRPr lang="de-DE"/>
          </a:p>
        </p:txBody>
      </p:sp>
      <p:sp>
        <p:nvSpPr>
          <p:cNvPr id="6" name="Footer Placeholder 5"/>
          <p:cNvSpPr>
            <a:spLocks noGrp="1"/>
          </p:cNvSpPr>
          <p:nvPr>
            <p:ph type="ftr" sz="quarter" idx="11"/>
          </p:nvPr>
        </p:nvSpPr>
        <p:spPr/>
        <p:txBody>
          <a:bodyPr/>
          <a:lstStyle/>
          <a:p>
            <a:r>
              <a:rPr lang="de-DE"/>
              <a:t>HILF! 19.09.2018 Referent: Pit Grösch</a:t>
            </a:r>
          </a:p>
        </p:txBody>
      </p:sp>
      <p:sp>
        <p:nvSpPr>
          <p:cNvPr id="7" name="Slide Number Placeholder 6"/>
          <p:cNvSpPr>
            <a:spLocks noGrp="1"/>
          </p:cNvSpPr>
          <p:nvPr>
            <p:ph type="sldNum" sz="quarter" idx="12"/>
          </p:nvPr>
        </p:nvSpPr>
        <p:spPr/>
        <p:txBody>
          <a:bodyPr/>
          <a:lstStyle/>
          <a:p>
            <a:fld id="{B5526E57-8393-4FC9-AC99-77FE55EEC650}" type="slidenum">
              <a:rPr lang="de-DE" smtClean="0"/>
              <a:t>‹Nr.›</a:t>
            </a:fld>
            <a:endParaRPr lang="de-DE"/>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76AD2605-053F-4EF2-BC45-4720FFE6E12D}" type="datetime1">
              <a:rPr lang="de-DE" smtClean="0"/>
              <a:t>10.09.2018</a:t>
            </a:fld>
            <a:endParaRPr lang="de-DE"/>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r>
              <a:rPr lang="de-DE"/>
              <a:t>HILF! 19.09.2018 Referent: Pit Grösch</a:t>
            </a:r>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5526E57-8393-4FC9-AC99-77FE55EEC650}" type="slidenum">
              <a:rPr lang="de-DE" smtClean="0"/>
              <a:t>‹Nr.›</a:t>
            </a:fld>
            <a:endParaRPr lang="de-D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3.pn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3" Type="http://schemas.openxmlformats.org/officeDocument/2006/relationships/image" Target="../media/image3.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notesSlide" Target="../notesSlides/notesSlide2.xml"/><Relationship Id="rId16" Type="http://schemas.openxmlformats.org/officeDocument/2006/relationships/image" Target="../media/image31.png"/><Relationship Id="rId1" Type="http://schemas.openxmlformats.org/officeDocument/2006/relationships/slideLayout" Target="../slideLayouts/slideLayout4.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a:t>Rechnernetze mit </a:t>
            </a:r>
            <a:r>
              <a:rPr lang="de-DE" dirty="0" err="1"/>
              <a:t>Filius</a:t>
            </a:r>
            <a:r>
              <a:rPr lang="de-DE" dirty="0"/>
              <a:t> simulieren </a:t>
            </a:r>
          </a:p>
        </p:txBody>
      </p:sp>
      <p:sp>
        <p:nvSpPr>
          <p:cNvPr id="3" name="Untertitel 2"/>
          <p:cNvSpPr>
            <a:spLocks noGrp="1"/>
          </p:cNvSpPr>
          <p:nvPr>
            <p:ph type="subTitle" idx="1"/>
          </p:nvPr>
        </p:nvSpPr>
        <p:spPr/>
        <p:txBody>
          <a:bodyPr/>
          <a:lstStyle/>
          <a:p>
            <a:r>
              <a:rPr lang="de-DE" dirty="0"/>
              <a:t>Workshop 05 von Pit Grösch</a:t>
            </a:r>
          </a:p>
        </p:txBody>
      </p:sp>
    </p:spTree>
    <p:extLst>
      <p:ext uri="{BB962C8B-B14F-4D97-AF65-F5344CB8AC3E}">
        <p14:creationId xmlns:p14="http://schemas.microsoft.com/office/powerpoint/2010/main" val="1921828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dirty="0"/>
              <a:t>Aufbau der Software</a:t>
            </a:r>
          </a:p>
        </p:txBody>
      </p:sp>
      <p:sp>
        <p:nvSpPr>
          <p:cNvPr id="8" name="Inhaltsplatzhalter 7"/>
          <p:cNvSpPr>
            <a:spLocks noGrp="1"/>
          </p:cNvSpPr>
          <p:nvPr>
            <p:ph idx="1"/>
          </p:nvPr>
        </p:nvSpPr>
        <p:spPr/>
        <p:txBody>
          <a:bodyPr>
            <a:normAutofit/>
          </a:bodyPr>
          <a:lstStyle/>
          <a:p>
            <a:pPr marL="0" indent="0">
              <a:buNone/>
            </a:pPr>
            <a:r>
              <a:rPr lang="de-DE" sz="3200" dirty="0"/>
              <a:t>Dokumentationsmodus</a:t>
            </a:r>
          </a:p>
          <a:p>
            <a:endParaRPr lang="de-DE" dirty="0"/>
          </a:p>
          <a:p>
            <a:r>
              <a:rPr lang="de-DE" dirty="0"/>
              <a:t>Textfelder</a:t>
            </a:r>
          </a:p>
          <a:p>
            <a:pPr lvl="1"/>
            <a:r>
              <a:rPr lang="de-DE" dirty="0"/>
              <a:t>ergänzende Informationen in virtuelles Netzwerk einfügen</a:t>
            </a:r>
          </a:p>
          <a:p>
            <a:endParaRPr lang="de-DE" dirty="0"/>
          </a:p>
          <a:p>
            <a:r>
              <a:rPr lang="de-DE" dirty="0"/>
              <a:t>Gliederungsflächen</a:t>
            </a:r>
          </a:p>
          <a:p>
            <a:pPr lvl="1"/>
            <a:r>
              <a:rPr lang="de-DE" dirty="0"/>
              <a:t>Gruppierung einzelner Teile des virtuellen Netzwerks</a:t>
            </a:r>
          </a:p>
          <a:p>
            <a:pPr lvl="1"/>
            <a:r>
              <a:rPr lang="de-DE" dirty="0"/>
              <a:t>Flächen werden nach Verlassen des Modus hinter Bauteile gelegt</a:t>
            </a:r>
          </a:p>
          <a:p>
            <a:endParaRPr lang="de-DE" dirty="0"/>
          </a:p>
          <a:p>
            <a:r>
              <a:rPr lang="de-DE" dirty="0"/>
              <a:t>Exportieren</a:t>
            </a:r>
          </a:p>
          <a:p>
            <a:pPr lvl="1"/>
            <a:r>
              <a:rPr lang="de-DE" dirty="0"/>
              <a:t>virtuelles Netzwerk als PHG-Datei speicherbar</a:t>
            </a:r>
          </a:p>
        </p:txBody>
      </p:sp>
      <p:sp>
        <p:nvSpPr>
          <p:cNvPr id="5" name="Fußzeilenplatzhalter 4"/>
          <p:cNvSpPr>
            <a:spLocks noGrp="1"/>
          </p:cNvSpPr>
          <p:nvPr>
            <p:ph type="ftr" sz="quarter" idx="11"/>
          </p:nvPr>
        </p:nvSpPr>
        <p:spPr/>
        <p:txBody>
          <a:bodyPr/>
          <a:lstStyle/>
          <a:p>
            <a:r>
              <a:rPr lang="de-DE"/>
              <a:t>HILF! 19.09.2018 Referent: Pit Grösch</a:t>
            </a:r>
          </a:p>
        </p:txBody>
      </p:sp>
      <p:sp>
        <p:nvSpPr>
          <p:cNvPr id="6" name="Foliennummernplatzhalter 5"/>
          <p:cNvSpPr>
            <a:spLocks noGrp="1"/>
          </p:cNvSpPr>
          <p:nvPr>
            <p:ph type="sldNum" sz="quarter" idx="12"/>
          </p:nvPr>
        </p:nvSpPr>
        <p:spPr/>
        <p:txBody>
          <a:bodyPr/>
          <a:lstStyle/>
          <a:p>
            <a:fld id="{B5526E57-8393-4FC9-AC99-77FE55EEC650}" type="slidenum">
              <a:rPr lang="de-DE" smtClean="0"/>
              <a:t>10</a:t>
            </a:fld>
            <a:endParaRPr lang="de-DE"/>
          </a:p>
        </p:txBody>
      </p:sp>
      <p:pic>
        <p:nvPicPr>
          <p:cNvPr id="9" name="Picture 4" descr="C:\Users\Pit\Desktop\Dokumente Referendariat\Informatik\Fachseminar Informatik\HILF! Filius\laptop-341419_960_72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80312" y="476672"/>
            <a:ext cx="1391477" cy="1043608"/>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C:\Users\Pit\Desktop\Dokumente Referendariat\Informatik\Fachseminar Informatik\HILF! Filius\sad.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2420888"/>
            <a:ext cx="576064" cy="576064"/>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Users\Pit\Desktop\Dokumente Referendariat\Informatik\Fachseminar Informatik\HILF! Filius\dsf.bm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930" y="3645024"/>
            <a:ext cx="576064" cy="576064"/>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C:\Users\Pit\Desktop\Dokumente Referendariat\Informatik\Fachseminar Informatik\HILF! Filius\dsfs.bm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5866" y="5229200"/>
            <a:ext cx="576064" cy="576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3815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fade">
                                      <p:cBhvr>
                                        <p:cTn id="12" dur="500"/>
                                        <p:tgtEl>
                                          <p:spTgt spid="8">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8194"/>
                                        </p:tgtEl>
                                        <p:attrNameLst>
                                          <p:attrName>style.visibility</p:attrName>
                                        </p:attrNameLst>
                                      </p:cBhvr>
                                      <p:to>
                                        <p:strVal val="visible"/>
                                      </p:to>
                                    </p:set>
                                    <p:animEffect transition="in" filter="fade">
                                      <p:cBhvr>
                                        <p:cTn id="15" dur="500"/>
                                        <p:tgtEl>
                                          <p:spTgt spid="819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3" end="3"/>
                                            </p:txEl>
                                          </p:spTgt>
                                        </p:tgtEl>
                                        <p:attrNameLst>
                                          <p:attrName>style.visibility</p:attrName>
                                        </p:attrNameLst>
                                      </p:cBhvr>
                                      <p:to>
                                        <p:strVal val="visible"/>
                                      </p:to>
                                    </p:set>
                                    <p:animEffect transition="in" filter="fade">
                                      <p:cBhvr>
                                        <p:cTn id="18" dur="500"/>
                                        <p:tgtEl>
                                          <p:spTgt spid="8">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xEl>
                                              <p:pRg st="5" end="5"/>
                                            </p:txEl>
                                          </p:spTgt>
                                        </p:tgtEl>
                                        <p:attrNameLst>
                                          <p:attrName>style.visibility</p:attrName>
                                        </p:attrNameLst>
                                      </p:cBhvr>
                                      <p:to>
                                        <p:strVal val="visible"/>
                                      </p:to>
                                    </p:set>
                                    <p:animEffect transition="in" filter="fade">
                                      <p:cBhvr>
                                        <p:cTn id="23" dur="500"/>
                                        <p:tgtEl>
                                          <p:spTgt spid="8">
                                            <p:txEl>
                                              <p:pRg st="5" end="5"/>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6" end="6"/>
                                            </p:txEl>
                                          </p:spTgt>
                                        </p:tgtEl>
                                        <p:attrNameLst>
                                          <p:attrName>style.visibility</p:attrName>
                                        </p:attrNameLst>
                                      </p:cBhvr>
                                      <p:to>
                                        <p:strVal val="visible"/>
                                      </p:to>
                                    </p:set>
                                    <p:animEffect transition="in" filter="fade">
                                      <p:cBhvr>
                                        <p:cTn id="26" dur="500"/>
                                        <p:tgtEl>
                                          <p:spTgt spid="8">
                                            <p:txEl>
                                              <p:pRg st="6" end="6"/>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7" end="7"/>
                                            </p:txEl>
                                          </p:spTgt>
                                        </p:tgtEl>
                                        <p:attrNameLst>
                                          <p:attrName>style.visibility</p:attrName>
                                        </p:attrNameLst>
                                      </p:cBhvr>
                                      <p:to>
                                        <p:strVal val="visible"/>
                                      </p:to>
                                    </p:set>
                                    <p:animEffect transition="in" filter="fade">
                                      <p:cBhvr>
                                        <p:cTn id="29" dur="500"/>
                                        <p:tgtEl>
                                          <p:spTgt spid="8">
                                            <p:txEl>
                                              <p:pRg st="7" end="7"/>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8195"/>
                                        </p:tgtEl>
                                        <p:attrNameLst>
                                          <p:attrName>style.visibility</p:attrName>
                                        </p:attrNameLst>
                                      </p:cBhvr>
                                      <p:to>
                                        <p:strVal val="visible"/>
                                      </p:to>
                                    </p:set>
                                    <p:animEffect transition="in" filter="fade">
                                      <p:cBhvr>
                                        <p:cTn id="32" dur="500"/>
                                        <p:tgtEl>
                                          <p:spTgt spid="819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txEl>
                                              <p:pRg st="9" end="9"/>
                                            </p:txEl>
                                          </p:spTgt>
                                        </p:tgtEl>
                                        <p:attrNameLst>
                                          <p:attrName>style.visibility</p:attrName>
                                        </p:attrNameLst>
                                      </p:cBhvr>
                                      <p:to>
                                        <p:strVal val="visible"/>
                                      </p:to>
                                    </p:set>
                                    <p:animEffect transition="in" filter="fade">
                                      <p:cBhvr>
                                        <p:cTn id="37" dur="500"/>
                                        <p:tgtEl>
                                          <p:spTgt spid="8">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10" end="10"/>
                                            </p:txEl>
                                          </p:spTgt>
                                        </p:tgtEl>
                                        <p:attrNameLst>
                                          <p:attrName>style.visibility</p:attrName>
                                        </p:attrNameLst>
                                      </p:cBhvr>
                                      <p:to>
                                        <p:strVal val="visible"/>
                                      </p:to>
                                    </p:set>
                                    <p:animEffect transition="in" filter="fade">
                                      <p:cBhvr>
                                        <p:cTn id="40" dur="500"/>
                                        <p:tgtEl>
                                          <p:spTgt spid="8">
                                            <p:txEl>
                                              <p:pRg st="10" end="10"/>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8196"/>
                                        </p:tgtEl>
                                        <p:attrNameLst>
                                          <p:attrName>style.visibility</p:attrName>
                                        </p:attrNameLst>
                                      </p:cBhvr>
                                      <p:to>
                                        <p:strVal val="visible"/>
                                      </p:to>
                                    </p:set>
                                    <p:animEffect transition="in" filter="fade">
                                      <p:cBhvr>
                                        <p:cTn id="43" dur="5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de-DE" dirty="0"/>
              <a:t>erste Schritte</a:t>
            </a:r>
          </a:p>
        </p:txBody>
      </p:sp>
      <p:sp>
        <p:nvSpPr>
          <p:cNvPr id="3" name="Inhaltsplatzhalter 2"/>
          <p:cNvSpPr>
            <a:spLocks noGrp="1"/>
          </p:cNvSpPr>
          <p:nvPr>
            <p:ph idx="1"/>
          </p:nvPr>
        </p:nvSpPr>
        <p:spPr/>
        <p:txBody>
          <a:bodyPr>
            <a:normAutofit/>
          </a:bodyPr>
          <a:lstStyle/>
          <a:p>
            <a:pPr marL="0" indent="0">
              <a:buNone/>
            </a:pPr>
            <a:r>
              <a:rPr lang="de-DE" dirty="0"/>
              <a:t>direkte Vernetzung (Peer-</a:t>
            </a:r>
            <a:r>
              <a:rPr lang="de-DE" dirty="0" err="1"/>
              <a:t>To</a:t>
            </a:r>
            <a:r>
              <a:rPr lang="de-DE" dirty="0"/>
              <a:t>-Peer)</a:t>
            </a:r>
          </a:p>
          <a:p>
            <a:pPr marL="0" indent="0">
              <a:buNone/>
            </a:pPr>
            <a:endParaRPr lang="de-DE" dirty="0"/>
          </a:p>
          <a:p>
            <a:pPr marL="0" indent="0">
              <a:buNone/>
            </a:pPr>
            <a:endParaRPr lang="de-DE" dirty="0"/>
          </a:p>
          <a:p>
            <a:pPr marL="457200" indent="-457200">
              <a:buFont typeface="+mj-lt"/>
              <a:buAutoNum type="arabicPeriod"/>
            </a:pPr>
            <a:r>
              <a:rPr lang="de-DE" sz="2000" dirty="0"/>
              <a:t>Laden Sie sich die Zip-Datei HILF! W05 von der GI Homepage herunter, entpacken Sie diese und öffnen Sie die Datei: Peer-</a:t>
            </a:r>
            <a:r>
              <a:rPr lang="de-DE" sz="2000" dirty="0" err="1"/>
              <a:t>To</a:t>
            </a:r>
            <a:r>
              <a:rPr lang="de-DE" sz="2000" dirty="0"/>
              <a:t>-</a:t>
            </a:r>
            <a:r>
              <a:rPr lang="de-DE" sz="2000" dirty="0" err="1"/>
              <a:t>Peer.fls</a:t>
            </a:r>
            <a:r>
              <a:rPr lang="de-DE" sz="2000" dirty="0"/>
              <a:t> im Programm Filius. Beide Computer haben in diesem Beispiel eine Client-Funktion mit den abgebildeten Namen sowie der folgenden IP-Adressen Rechner 0.10: 192.168.0.10 und Rechner 0.11: 192.168.0.11.</a:t>
            </a:r>
          </a:p>
          <a:p>
            <a:pPr marL="457200" indent="-457200">
              <a:buFont typeface="+mj-lt"/>
              <a:buAutoNum type="arabicPeriod"/>
            </a:pPr>
            <a:r>
              <a:rPr lang="de-DE" sz="2000" dirty="0"/>
              <a:t>Senden Sie nun vom Rechner 0.10 einen Ping-Befehl an den Rechner 0.11 über die Befehlszeile und beobachten Sie den Vorgang. 	</a:t>
            </a:r>
          </a:p>
          <a:p>
            <a:pPr marL="457200" indent="-457200">
              <a:buFont typeface="+mj-lt"/>
              <a:buAutoNum type="arabicPeriod"/>
            </a:pPr>
            <a:r>
              <a:rPr lang="de-DE" sz="2000" dirty="0"/>
              <a:t>Beschreiben Sie anschließend den Vorgang. </a:t>
            </a:r>
            <a:r>
              <a:rPr lang="de-DE" dirty="0"/>
              <a:t>	</a:t>
            </a:r>
          </a:p>
          <a:p>
            <a:pPr marL="0" indent="0">
              <a:buNone/>
            </a:pPr>
            <a:endParaRPr lang="de-DE" dirty="0"/>
          </a:p>
          <a:p>
            <a:pPr marL="0" indent="0">
              <a:buNone/>
            </a:pPr>
            <a:endParaRPr lang="de-DE" dirty="0"/>
          </a:p>
          <a:p>
            <a:pPr marL="0" indent="0">
              <a:buNone/>
            </a:pPr>
            <a:endParaRPr lang="de-DE" dirty="0"/>
          </a:p>
        </p:txBody>
      </p:sp>
      <p:sp>
        <p:nvSpPr>
          <p:cNvPr id="4" name="Fußzeilenplatzhalter 3"/>
          <p:cNvSpPr>
            <a:spLocks noGrp="1"/>
          </p:cNvSpPr>
          <p:nvPr>
            <p:ph type="ftr" sz="quarter" idx="11"/>
          </p:nvPr>
        </p:nvSpPr>
        <p:spPr/>
        <p:txBody>
          <a:bodyPr/>
          <a:lstStyle/>
          <a:p>
            <a:r>
              <a:rPr lang="de-DE"/>
              <a:t>HILF! 19.09.2018 Referent: Pit Grösch</a:t>
            </a:r>
          </a:p>
        </p:txBody>
      </p:sp>
      <p:sp>
        <p:nvSpPr>
          <p:cNvPr id="5" name="Foliennummernplatzhalter 4"/>
          <p:cNvSpPr>
            <a:spLocks noGrp="1"/>
          </p:cNvSpPr>
          <p:nvPr>
            <p:ph type="sldNum" sz="quarter" idx="12"/>
          </p:nvPr>
        </p:nvSpPr>
        <p:spPr/>
        <p:txBody>
          <a:bodyPr/>
          <a:lstStyle/>
          <a:p>
            <a:fld id="{B5526E57-8393-4FC9-AC99-77FE55EEC650}" type="slidenum">
              <a:rPr lang="de-DE" smtClean="0"/>
              <a:t>11</a:t>
            </a:fld>
            <a:endParaRPr lang="de-DE"/>
          </a:p>
        </p:txBody>
      </p:sp>
      <p:pic>
        <p:nvPicPr>
          <p:cNvPr id="6"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52320" y="382016"/>
            <a:ext cx="992882" cy="12467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1628800"/>
            <a:ext cx="2676525" cy="1085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92" y="4869160"/>
            <a:ext cx="476250"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4935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218"/>
                                        </p:tgtEl>
                                        <p:attrNameLst>
                                          <p:attrName>style.visibility</p:attrName>
                                        </p:attrNameLst>
                                      </p:cBhvr>
                                      <p:to>
                                        <p:strVal val="visible"/>
                                      </p:to>
                                    </p:set>
                                    <p:animEffect transition="in" filter="fade">
                                      <p:cBhvr>
                                        <p:cTn id="10" dur="500"/>
                                        <p:tgtEl>
                                          <p:spTgt spid="92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erste Schritte</a:t>
            </a:r>
          </a:p>
        </p:txBody>
      </p:sp>
      <p:sp>
        <p:nvSpPr>
          <p:cNvPr id="3" name="Inhaltsplatzhalter 2"/>
          <p:cNvSpPr>
            <a:spLocks noGrp="1"/>
          </p:cNvSpPr>
          <p:nvPr>
            <p:ph idx="1"/>
          </p:nvPr>
        </p:nvSpPr>
        <p:spPr/>
        <p:txBody>
          <a:bodyPr/>
          <a:lstStyle/>
          <a:p>
            <a:pPr marL="0" indent="0">
              <a:buNone/>
            </a:pPr>
            <a:r>
              <a:rPr lang="de-DE" dirty="0"/>
              <a:t>Verbindungsanfrage</a:t>
            </a:r>
          </a:p>
          <a:p>
            <a:pPr marL="0" indent="0">
              <a:buNone/>
            </a:pPr>
            <a:endParaRPr lang="de-DE" dirty="0"/>
          </a:p>
          <a:p>
            <a:r>
              <a:rPr lang="de-DE" dirty="0"/>
              <a:t>nachvollziehbar in Befehlszeile</a:t>
            </a:r>
          </a:p>
        </p:txBody>
      </p:sp>
      <p:sp>
        <p:nvSpPr>
          <p:cNvPr id="4" name="Fußzeilenplatzhalter 3"/>
          <p:cNvSpPr>
            <a:spLocks noGrp="1"/>
          </p:cNvSpPr>
          <p:nvPr>
            <p:ph type="ftr" sz="quarter" idx="11"/>
          </p:nvPr>
        </p:nvSpPr>
        <p:spPr/>
        <p:txBody>
          <a:bodyPr/>
          <a:lstStyle/>
          <a:p>
            <a:r>
              <a:rPr lang="de-DE"/>
              <a:t>HILF! 19.09.2018 Referent: Pit Grösch</a:t>
            </a:r>
          </a:p>
        </p:txBody>
      </p:sp>
      <p:sp>
        <p:nvSpPr>
          <p:cNvPr id="5" name="Foliennummernplatzhalter 4"/>
          <p:cNvSpPr>
            <a:spLocks noGrp="1"/>
          </p:cNvSpPr>
          <p:nvPr>
            <p:ph type="sldNum" sz="quarter" idx="12"/>
          </p:nvPr>
        </p:nvSpPr>
        <p:spPr/>
        <p:txBody>
          <a:bodyPr/>
          <a:lstStyle/>
          <a:p>
            <a:fld id="{B5526E57-8393-4FC9-AC99-77FE55EEC650}" type="slidenum">
              <a:rPr lang="de-DE" smtClean="0"/>
              <a:t>12</a:t>
            </a:fld>
            <a:endParaRPr lang="de-DE"/>
          </a:p>
        </p:txBody>
      </p:sp>
      <p:pic>
        <p:nvPicPr>
          <p:cNvPr id="6"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52320" y="382016"/>
            <a:ext cx="992882" cy="12467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5528" y="2894651"/>
            <a:ext cx="5032945" cy="37747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64969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0242"/>
                                        </p:tgtEl>
                                        <p:attrNameLst>
                                          <p:attrName>style.visibility</p:attrName>
                                        </p:attrNameLst>
                                      </p:cBhvr>
                                      <p:to>
                                        <p:strVal val="visible"/>
                                      </p:to>
                                    </p:set>
                                    <p:animEffect transition="in" filter="fade">
                                      <p:cBhvr>
                                        <p:cTn id="15"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erste Schritte</a:t>
            </a:r>
          </a:p>
        </p:txBody>
      </p:sp>
      <p:sp>
        <p:nvSpPr>
          <p:cNvPr id="3" name="Inhaltsplatzhalter 2"/>
          <p:cNvSpPr>
            <a:spLocks noGrp="1"/>
          </p:cNvSpPr>
          <p:nvPr>
            <p:ph idx="1"/>
          </p:nvPr>
        </p:nvSpPr>
        <p:spPr>
          <a:xfrm>
            <a:off x="457200" y="1600200"/>
            <a:ext cx="4825702" cy="4876800"/>
          </a:xfrm>
        </p:spPr>
        <p:txBody>
          <a:bodyPr>
            <a:normAutofit lnSpcReduction="10000"/>
          </a:bodyPr>
          <a:lstStyle/>
          <a:p>
            <a:pPr marL="0" indent="0">
              <a:buNone/>
            </a:pPr>
            <a:r>
              <a:rPr lang="de-DE" dirty="0"/>
              <a:t>Vernetzung über Switch</a:t>
            </a:r>
          </a:p>
          <a:p>
            <a:pPr marL="0" indent="0">
              <a:buNone/>
            </a:pPr>
            <a:endParaRPr lang="de-DE" dirty="0"/>
          </a:p>
          <a:p>
            <a:pPr marL="0" indent="0">
              <a:buNone/>
            </a:pPr>
            <a:endParaRPr lang="de-DE" dirty="0"/>
          </a:p>
          <a:p>
            <a:pPr marL="457200" indent="-457200">
              <a:buFont typeface="+mj-lt"/>
              <a:buAutoNum type="arabicPeriod"/>
            </a:pPr>
            <a:r>
              <a:rPr lang="de-DE" sz="2000" dirty="0"/>
              <a:t>Öffnen Sie nun die Datei: Switch-</a:t>
            </a:r>
            <a:r>
              <a:rPr lang="de-DE" sz="2000" dirty="0" err="1"/>
              <a:t>Netzwerk.fls</a:t>
            </a:r>
            <a:r>
              <a:rPr lang="de-DE" sz="2000" dirty="0"/>
              <a:t> und verbinden Sie alle Computer mit dem Switch, wie abgebildet. </a:t>
            </a:r>
          </a:p>
          <a:p>
            <a:pPr marL="457200" indent="-457200">
              <a:buFont typeface="+mj-lt"/>
              <a:buAutoNum type="arabicPeriod"/>
            </a:pPr>
            <a:r>
              <a:rPr lang="de-DE" sz="2000" dirty="0"/>
              <a:t>Starten Sie die Befehlszeile auf dem Rechner 0.10 und senden Sie einen Ping-Befehl an den Server mit der IP 192.168.0.254.</a:t>
            </a:r>
          </a:p>
          <a:p>
            <a:pPr marL="457200" indent="-457200">
              <a:buFont typeface="+mj-lt"/>
              <a:buAutoNum type="arabicPeriod"/>
            </a:pPr>
            <a:r>
              <a:rPr lang="de-DE" sz="2000" dirty="0"/>
              <a:t>Analysieren Sie das Netzwerk in Bezug auf die gestörte Kommunikation und beheben Sie das Problem.</a:t>
            </a:r>
          </a:p>
          <a:p>
            <a:pPr marL="457200" indent="-457200">
              <a:buFont typeface="+mj-lt"/>
              <a:buAutoNum type="arabicPeriod"/>
            </a:pPr>
            <a:endParaRPr lang="de-DE" sz="2000" dirty="0"/>
          </a:p>
          <a:p>
            <a:pPr marL="0" indent="0">
              <a:buNone/>
            </a:pPr>
            <a:endParaRPr lang="de-DE" dirty="0"/>
          </a:p>
        </p:txBody>
      </p:sp>
      <p:sp>
        <p:nvSpPr>
          <p:cNvPr id="4" name="Fußzeilenplatzhalter 3"/>
          <p:cNvSpPr>
            <a:spLocks noGrp="1"/>
          </p:cNvSpPr>
          <p:nvPr>
            <p:ph type="ftr" sz="quarter" idx="11"/>
          </p:nvPr>
        </p:nvSpPr>
        <p:spPr/>
        <p:txBody>
          <a:bodyPr/>
          <a:lstStyle/>
          <a:p>
            <a:r>
              <a:rPr lang="de-DE"/>
              <a:t>HILF! 19.09.2018 Referent: Pit Grösch</a:t>
            </a:r>
          </a:p>
        </p:txBody>
      </p:sp>
      <p:sp>
        <p:nvSpPr>
          <p:cNvPr id="5" name="Foliennummernplatzhalter 4"/>
          <p:cNvSpPr>
            <a:spLocks noGrp="1"/>
          </p:cNvSpPr>
          <p:nvPr>
            <p:ph type="sldNum" sz="quarter" idx="12"/>
          </p:nvPr>
        </p:nvSpPr>
        <p:spPr/>
        <p:txBody>
          <a:bodyPr/>
          <a:lstStyle/>
          <a:p>
            <a:fld id="{B5526E57-8393-4FC9-AC99-77FE55EEC650}" type="slidenum">
              <a:rPr lang="de-DE" smtClean="0"/>
              <a:t>13</a:t>
            </a:fld>
            <a:endParaRPr lang="de-DE"/>
          </a:p>
        </p:txBody>
      </p:sp>
      <p:pic>
        <p:nvPicPr>
          <p:cNvPr id="6"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2320" y="382016"/>
            <a:ext cx="992882" cy="12467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940174"/>
            <a:ext cx="476250"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4">
            <a:extLst>
              <a:ext uri="{FF2B5EF4-FFF2-40B4-BE49-F238E27FC236}">
                <a16:creationId xmlns:a16="http://schemas.microsoft.com/office/drawing/2014/main" id="{3B993D9E-9AD4-4078-8C58-DD62CC260BD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58" y="4010444"/>
            <a:ext cx="476250"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a:extLst>
              <a:ext uri="{FF2B5EF4-FFF2-40B4-BE49-F238E27FC236}">
                <a16:creationId xmlns:a16="http://schemas.microsoft.com/office/drawing/2014/main" id="{34558104-0271-4FC4-9D9C-6808CD8954B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37" y="5219477"/>
            <a:ext cx="476250"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4">
            <a:extLst>
              <a:ext uri="{FF2B5EF4-FFF2-40B4-BE49-F238E27FC236}">
                <a16:creationId xmlns:a16="http://schemas.microsoft.com/office/drawing/2014/main" id="{FB312A14-F396-41D0-9737-1DB397B6283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041" y="5689054"/>
            <a:ext cx="476250"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Grafik 6">
            <a:extLst>
              <a:ext uri="{FF2B5EF4-FFF2-40B4-BE49-F238E27FC236}">
                <a16:creationId xmlns:a16="http://schemas.microsoft.com/office/drawing/2014/main" id="{22B97701-12B5-45C1-9C54-71144A2D7EC0}"/>
              </a:ext>
            </a:extLst>
          </p:cNvPr>
          <p:cNvPicPr>
            <a:picLocks noChangeAspect="1"/>
          </p:cNvPicPr>
          <p:nvPr/>
        </p:nvPicPr>
        <p:blipFill rotWithShape="1">
          <a:blip r:embed="rId6"/>
          <a:srcRect l="33463" t="36000" r="46063" b="33200"/>
          <a:stretch/>
        </p:blipFill>
        <p:spPr>
          <a:xfrm>
            <a:off x="5282902" y="1770870"/>
            <a:ext cx="3403898" cy="2880222"/>
          </a:xfrm>
          <a:prstGeom prst="rect">
            <a:avLst/>
          </a:prstGeom>
        </p:spPr>
      </p:pic>
    </p:spTree>
    <p:extLst>
      <p:ext uri="{BB962C8B-B14F-4D97-AF65-F5344CB8AC3E}">
        <p14:creationId xmlns:p14="http://schemas.microsoft.com/office/powerpoint/2010/main" val="3383023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a:bodyPr>
          <a:lstStyle/>
          <a:p>
            <a:pPr marL="0" indent="0">
              <a:buNone/>
            </a:pPr>
            <a:r>
              <a:rPr lang="de-DE" dirty="0"/>
              <a:t>Verbinden von Netzwerken über einen Vermittlungsrechner/Router</a:t>
            </a:r>
          </a:p>
          <a:p>
            <a:pPr marL="0" indent="0">
              <a:buNone/>
            </a:pPr>
            <a:endParaRPr lang="de-DE" dirty="0"/>
          </a:p>
          <a:p>
            <a:pPr marL="0" indent="0">
              <a:buNone/>
            </a:pPr>
            <a:endParaRPr lang="de-DE" dirty="0"/>
          </a:p>
          <a:p>
            <a:pPr marL="457200" indent="-457200">
              <a:buFont typeface="+mj-lt"/>
              <a:buAutoNum type="arabicPeriod"/>
            </a:pPr>
            <a:r>
              <a:rPr lang="de-DE" sz="2000" dirty="0"/>
              <a:t>Öffnen Sie die Datei: </a:t>
            </a:r>
            <a:r>
              <a:rPr lang="de-DE" sz="2000" dirty="0" err="1"/>
              <a:t>Routernetz.fls</a:t>
            </a:r>
            <a:r>
              <a:rPr lang="de-DE" sz="2000" dirty="0"/>
              <a:t> </a:t>
            </a:r>
            <a:br>
              <a:rPr lang="de-DE" sz="2000" dirty="0"/>
            </a:br>
            <a:r>
              <a:rPr lang="de-DE" sz="2000" dirty="0"/>
              <a:t>und verbinden Sie beide Netze mit </a:t>
            </a:r>
            <a:br>
              <a:rPr lang="de-DE" sz="2000" dirty="0"/>
            </a:br>
            <a:r>
              <a:rPr lang="de-DE" sz="2000" dirty="0"/>
              <a:t>Hilfe eines Vermittlungsrechners.</a:t>
            </a:r>
          </a:p>
          <a:p>
            <a:pPr marL="457200" indent="-457200">
              <a:buFont typeface="+mj-lt"/>
              <a:buAutoNum type="arabicPeriod"/>
            </a:pPr>
            <a:r>
              <a:rPr lang="de-DE" sz="2000" dirty="0"/>
              <a:t>Installieren Sie auf dem Rechner 0.10 die Befehlszeile und prüfen Sie anschließend in der Befehlszeile mit einem ping-Befehl die Verbindung von Rechner 0.10 zum Rechner 1.10. </a:t>
            </a:r>
          </a:p>
          <a:p>
            <a:pPr marL="0" indent="0">
              <a:buNone/>
            </a:pPr>
            <a:r>
              <a:rPr lang="de-DE" sz="2000" dirty="0"/>
              <a:t>	 </a:t>
            </a:r>
            <a:r>
              <a:rPr lang="de-DE" dirty="0"/>
              <a:t>	</a:t>
            </a:r>
          </a:p>
          <a:p>
            <a:pPr marL="0" indent="0">
              <a:buNone/>
            </a:pPr>
            <a:endParaRPr lang="de-DE" dirty="0"/>
          </a:p>
        </p:txBody>
      </p:sp>
      <p:sp>
        <p:nvSpPr>
          <p:cNvPr id="2" name="Titel 1"/>
          <p:cNvSpPr>
            <a:spLocks noGrp="1"/>
          </p:cNvSpPr>
          <p:nvPr>
            <p:ph type="title"/>
          </p:nvPr>
        </p:nvSpPr>
        <p:spPr/>
        <p:txBody>
          <a:bodyPr/>
          <a:lstStyle/>
          <a:p>
            <a:r>
              <a:rPr lang="de-DE" dirty="0"/>
              <a:t>erste Schritte</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67941" y="1988840"/>
            <a:ext cx="3508515" cy="1992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Fußzeilenplatzhalter 3"/>
          <p:cNvSpPr>
            <a:spLocks noGrp="1"/>
          </p:cNvSpPr>
          <p:nvPr>
            <p:ph type="ftr" sz="quarter" idx="11"/>
          </p:nvPr>
        </p:nvSpPr>
        <p:spPr/>
        <p:txBody>
          <a:bodyPr/>
          <a:lstStyle/>
          <a:p>
            <a:r>
              <a:rPr lang="de-DE" dirty="0"/>
              <a:t>HILF! 19.09.2018 Referent: Pit Grösch</a:t>
            </a:r>
          </a:p>
        </p:txBody>
      </p:sp>
      <p:sp>
        <p:nvSpPr>
          <p:cNvPr id="5" name="Foliennummernplatzhalter 4"/>
          <p:cNvSpPr>
            <a:spLocks noGrp="1"/>
          </p:cNvSpPr>
          <p:nvPr>
            <p:ph type="sldNum" sz="quarter" idx="12"/>
          </p:nvPr>
        </p:nvSpPr>
        <p:spPr/>
        <p:txBody>
          <a:bodyPr/>
          <a:lstStyle/>
          <a:p>
            <a:fld id="{B5526E57-8393-4FC9-AC99-77FE55EEC650}" type="slidenum">
              <a:rPr lang="de-DE" smtClean="0"/>
              <a:t>14</a:t>
            </a:fld>
            <a:endParaRPr lang="de-DE"/>
          </a:p>
        </p:txBody>
      </p:sp>
      <p:pic>
        <p:nvPicPr>
          <p:cNvPr id="6"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20" y="382016"/>
            <a:ext cx="992882" cy="12467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26" y="3284984"/>
            <a:ext cx="476250"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026" y="4293096"/>
            <a:ext cx="476250"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24699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a:bodyPr>
          <a:lstStyle/>
          <a:p>
            <a:pPr marL="0" indent="0">
              <a:buNone/>
            </a:pPr>
            <a:r>
              <a:rPr lang="de-DE" dirty="0"/>
              <a:t>Verbinden von Netzwerken über einen Vermittlungsrechner/Router</a:t>
            </a:r>
          </a:p>
          <a:p>
            <a:pPr marL="0" indent="0">
              <a:buNone/>
            </a:pPr>
            <a:endParaRPr lang="de-DE" dirty="0"/>
          </a:p>
          <a:p>
            <a:pPr marL="0" indent="0">
              <a:buNone/>
            </a:pPr>
            <a:endParaRPr lang="de-DE" dirty="0"/>
          </a:p>
          <a:p>
            <a:pPr marL="457200" indent="-457200">
              <a:buFont typeface="+mj-lt"/>
              <a:buAutoNum type="arabicPeriod"/>
            </a:pPr>
            <a:r>
              <a:rPr lang="de-DE" sz="2000" dirty="0"/>
              <a:t>Beheben Sie das Problem zur </a:t>
            </a:r>
            <a:br>
              <a:rPr lang="de-DE" sz="2000" dirty="0"/>
            </a:br>
            <a:r>
              <a:rPr lang="de-DE" sz="2000" dirty="0"/>
              <a:t>netzübergreifenden	Kommunikation.</a:t>
            </a:r>
            <a:br>
              <a:rPr lang="de-DE" sz="2000" dirty="0"/>
            </a:br>
            <a:r>
              <a:rPr lang="de-DE" sz="2000" dirty="0"/>
              <a:t>Beachten Sie dabei die Einstellungen des Vermittlungsrechners im Entwurfsmodus. </a:t>
            </a:r>
          </a:p>
          <a:p>
            <a:pPr marL="457200" indent="-457200">
              <a:buFont typeface="+mj-lt"/>
              <a:buAutoNum type="arabicPeriod"/>
            </a:pPr>
            <a:r>
              <a:rPr lang="de-DE" sz="2000" dirty="0"/>
              <a:t>Testen Sie die Kommunikation zwischen dem Rechner 0.10 und dem Rechner 1.10.</a:t>
            </a:r>
            <a:endParaRPr lang="de-DE" dirty="0"/>
          </a:p>
          <a:p>
            <a:pPr marL="0" indent="0">
              <a:buNone/>
            </a:pPr>
            <a:endParaRPr lang="de-DE" dirty="0"/>
          </a:p>
        </p:txBody>
      </p:sp>
      <p:sp>
        <p:nvSpPr>
          <p:cNvPr id="2" name="Titel 1"/>
          <p:cNvSpPr>
            <a:spLocks noGrp="1"/>
          </p:cNvSpPr>
          <p:nvPr>
            <p:ph type="title"/>
          </p:nvPr>
        </p:nvSpPr>
        <p:spPr/>
        <p:txBody>
          <a:bodyPr/>
          <a:lstStyle/>
          <a:p>
            <a:r>
              <a:rPr lang="de-DE" dirty="0"/>
              <a:t>erste Schritte</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67941" y="1988840"/>
            <a:ext cx="3508515" cy="1992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Fußzeilenplatzhalter 3"/>
          <p:cNvSpPr>
            <a:spLocks noGrp="1"/>
          </p:cNvSpPr>
          <p:nvPr>
            <p:ph type="ftr" sz="quarter" idx="11"/>
          </p:nvPr>
        </p:nvSpPr>
        <p:spPr/>
        <p:txBody>
          <a:bodyPr/>
          <a:lstStyle/>
          <a:p>
            <a:r>
              <a:rPr lang="de-DE" dirty="0"/>
              <a:t>HILF! 19.09.2018 Referent: Pit Grösch</a:t>
            </a:r>
          </a:p>
        </p:txBody>
      </p:sp>
      <p:sp>
        <p:nvSpPr>
          <p:cNvPr id="5" name="Foliennummernplatzhalter 4"/>
          <p:cNvSpPr>
            <a:spLocks noGrp="1"/>
          </p:cNvSpPr>
          <p:nvPr>
            <p:ph type="sldNum" sz="quarter" idx="12"/>
          </p:nvPr>
        </p:nvSpPr>
        <p:spPr/>
        <p:txBody>
          <a:bodyPr/>
          <a:lstStyle/>
          <a:p>
            <a:fld id="{B5526E57-8393-4FC9-AC99-77FE55EEC650}" type="slidenum">
              <a:rPr lang="de-DE" smtClean="0"/>
              <a:t>15</a:t>
            </a:fld>
            <a:endParaRPr lang="de-DE"/>
          </a:p>
        </p:txBody>
      </p:sp>
      <p:pic>
        <p:nvPicPr>
          <p:cNvPr id="6"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20" y="382016"/>
            <a:ext cx="992882" cy="12467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721" y="3394158"/>
            <a:ext cx="476250"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721" y="4581128"/>
            <a:ext cx="476250"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4775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Stationsarbeit</a:t>
            </a:r>
          </a:p>
        </p:txBody>
      </p:sp>
      <p:sp>
        <p:nvSpPr>
          <p:cNvPr id="3" name="Inhaltsplatzhalter 2"/>
          <p:cNvSpPr>
            <a:spLocks noGrp="1"/>
          </p:cNvSpPr>
          <p:nvPr>
            <p:ph sz="half" idx="1"/>
          </p:nvPr>
        </p:nvSpPr>
        <p:spPr/>
        <p:txBody>
          <a:bodyPr/>
          <a:lstStyle/>
          <a:p>
            <a:pPr marL="0" indent="0" algn="ctr">
              <a:buNone/>
            </a:pPr>
            <a:r>
              <a:rPr lang="de-DE" sz="3600" dirty="0"/>
              <a:t>Station 1</a:t>
            </a:r>
          </a:p>
          <a:p>
            <a:pPr marL="0" indent="0" algn="ctr">
              <a:buNone/>
            </a:pPr>
            <a:r>
              <a:rPr lang="de-DE" dirty="0"/>
              <a:t>Simulation des World Wide Web</a:t>
            </a:r>
          </a:p>
          <a:p>
            <a:pPr marL="0" indent="0">
              <a:buNone/>
            </a:pPr>
            <a:endParaRPr lang="de-DE" dirty="0"/>
          </a:p>
        </p:txBody>
      </p:sp>
      <p:sp>
        <p:nvSpPr>
          <p:cNvPr id="9" name="Inhaltsplatzhalter 8"/>
          <p:cNvSpPr>
            <a:spLocks noGrp="1"/>
          </p:cNvSpPr>
          <p:nvPr>
            <p:ph sz="half" idx="2"/>
          </p:nvPr>
        </p:nvSpPr>
        <p:spPr/>
        <p:txBody>
          <a:bodyPr/>
          <a:lstStyle/>
          <a:p>
            <a:pPr marL="0" indent="0" algn="ctr">
              <a:buNone/>
            </a:pPr>
            <a:r>
              <a:rPr lang="de-DE" sz="3600" dirty="0"/>
              <a:t>Station 2</a:t>
            </a:r>
          </a:p>
          <a:p>
            <a:pPr marL="0" indent="0" algn="ctr">
              <a:buNone/>
            </a:pPr>
            <a:r>
              <a:rPr lang="de-DE" dirty="0"/>
              <a:t>E-Mailverkehr im Netzwerk</a:t>
            </a:r>
          </a:p>
          <a:p>
            <a:endParaRPr lang="de-DE" dirty="0"/>
          </a:p>
        </p:txBody>
      </p:sp>
      <p:sp>
        <p:nvSpPr>
          <p:cNvPr id="4" name="Fußzeilenplatzhalter 3"/>
          <p:cNvSpPr>
            <a:spLocks noGrp="1"/>
          </p:cNvSpPr>
          <p:nvPr>
            <p:ph type="ftr" sz="quarter" idx="11"/>
          </p:nvPr>
        </p:nvSpPr>
        <p:spPr/>
        <p:txBody>
          <a:bodyPr/>
          <a:lstStyle/>
          <a:p>
            <a:r>
              <a:rPr lang="de-DE"/>
              <a:t>HILF! 19.09.2018 Referent: Pit Grösch</a:t>
            </a:r>
          </a:p>
        </p:txBody>
      </p:sp>
      <p:sp>
        <p:nvSpPr>
          <p:cNvPr id="5" name="Foliennummernplatzhalter 4"/>
          <p:cNvSpPr>
            <a:spLocks noGrp="1"/>
          </p:cNvSpPr>
          <p:nvPr>
            <p:ph type="sldNum" sz="quarter" idx="12"/>
          </p:nvPr>
        </p:nvSpPr>
        <p:spPr/>
        <p:txBody>
          <a:bodyPr/>
          <a:lstStyle/>
          <a:p>
            <a:fld id="{B5526E57-8393-4FC9-AC99-77FE55EEC650}" type="slidenum">
              <a:rPr lang="de-DE" smtClean="0"/>
              <a:t>16</a:t>
            </a:fld>
            <a:endParaRPr lang="de-DE"/>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3538" y="3198068"/>
            <a:ext cx="5876925" cy="3543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20" y="382016"/>
            <a:ext cx="992882" cy="12467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3020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dirty="0"/>
              <a:t>weitere Möglichkeiten</a:t>
            </a:r>
          </a:p>
        </p:txBody>
      </p:sp>
      <p:sp>
        <p:nvSpPr>
          <p:cNvPr id="8" name="Inhaltsplatzhalter 7"/>
          <p:cNvSpPr>
            <a:spLocks noGrp="1"/>
          </p:cNvSpPr>
          <p:nvPr>
            <p:ph idx="1"/>
          </p:nvPr>
        </p:nvSpPr>
        <p:spPr/>
        <p:txBody>
          <a:bodyPr/>
          <a:lstStyle/>
          <a:p>
            <a:r>
              <a:rPr lang="de-DE" dirty="0"/>
              <a:t>Virtuelle Netzwerke und reale Netzwerke</a:t>
            </a:r>
          </a:p>
          <a:p>
            <a:endParaRPr lang="de-DE" dirty="0"/>
          </a:p>
          <a:p>
            <a:r>
              <a:rPr lang="de-DE" dirty="0"/>
              <a:t>Dateiaustausch über Peer-</a:t>
            </a:r>
            <a:r>
              <a:rPr lang="de-DE" dirty="0" err="1"/>
              <a:t>To</a:t>
            </a:r>
            <a:r>
              <a:rPr lang="de-DE" dirty="0"/>
              <a:t>-Peer</a:t>
            </a:r>
          </a:p>
          <a:p>
            <a:endParaRPr lang="de-DE" dirty="0"/>
          </a:p>
          <a:p>
            <a:r>
              <a:rPr lang="de-DE" dirty="0"/>
              <a:t>DHCP-Server einrichten</a:t>
            </a:r>
          </a:p>
          <a:p>
            <a:endParaRPr lang="de-DE" dirty="0"/>
          </a:p>
          <a:p>
            <a:r>
              <a:rPr lang="de-DE" dirty="0"/>
              <a:t>Eigene Software erstellen und einbinden</a:t>
            </a:r>
          </a:p>
          <a:p>
            <a:endParaRPr lang="de-DE" dirty="0"/>
          </a:p>
          <a:p>
            <a:r>
              <a:rPr lang="de-DE" dirty="0"/>
              <a:t>Routing über mehrere Vermittlungsrechner (manuelles Routing)</a:t>
            </a:r>
          </a:p>
        </p:txBody>
      </p:sp>
      <p:sp>
        <p:nvSpPr>
          <p:cNvPr id="5" name="Fußzeilenplatzhalter 4"/>
          <p:cNvSpPr>
            <a:spLocks noGrp="1"/>
          </p:cNvSpPr>
          <p:nvPr>
            <p:ph type="ftr" sz="quarter" idx="11"/>
          </p:nvPr>
        </p:nvSpPr>
        <p:spPr/>
        <p:txBody>
          <a:bodyPr/>
          <a:lstStyle/>
          <a:p>
            <a:r>
              <a:rPr lang="de-DE"/>
              <a:t>HILF! 19.09.2018 Referent: Pit Grösch</a:t>
            </a:r>
          </a:p>
        </p:txBody>
      </p:sp>
      <p:sp>
        <p:nvSpPr>
          <p:cNvPr id="6" name="Foliennummernplatzhalter 5"/>
          <p:cNvSpPr>
            <a:spLocks noGrp="1"/>
          </p:cNvSpPr>
          <p:nvPr>
            <p:ph type="sldNum" sz="quarter" idx="12"/>
          </p:nvPr>
        </p:nvSpPr>
        <p:spPr/>
        <p:txBody>
          <a:bodyPr/>
          <a:lstStyle/>
          <a:p>
            <a:fld id="{B5526E57-8393-4FC9-AC99-77FE55EEC650}" type="slidenum">
              <a:rPr lang="de-DE" smtClean="0"/>
              <a:t>17</a:t>
            </a:fld>
            <a:endParaRPr lang="de-DE"/>
          </a:p>
        </p:txBody>
      </p:sp>
      <p:pic>
        <p:nvPicPr>
          <p:cNvPr id="143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7236296" y="476672"/>
            <a:ext cx="1649364" cy="1512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0768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Quellenverzeichnis</a:t>
            </a:r>
          </a:p>
        </p:txBody>
      </p:sp>
      <p:sp>
        <p:nvSpPr>
          <p:cNvPr id="3" name="Inhaltsplatzhalter 2"/>
          <p:cNvSpPr>
            <a:spLocks noGrp="1"/>
          </p:cNvSpPr>
          <p:nvPr>
            <p:ph idx="1"/>
          </p:nvPr>
        </p:nvSpPr>
        <p:spPr/>
        <p:txBody>
          <a:bodyPr>
            <a:normAutofit lnSpcReduction="10000"/>
          </a:bodyPr>
          <a:lstStyle/>
          <a:p>
            <a:pPr marL="0" indent="0">
              <a:buNone/>
            </a:pPr>
            <a:r>
              <a:rPr lang="de-DE" dirty="0"/>
              <a:t>Textquellen:</a:t>
            </a:r>
          </a:p>
          <a:p>
            <a:pPr marL="0" indent="0">
              <a:buNone/>
            </a:pPr>
            <a:r>
              <a:rPr lang="de-DE" i="1" dirty="0"/>
              <a:t>Skriptum zur Unterrichtsreihe „Netzwerke mit </a:t>
            </a:r>
            <a:r>
              <a:rPr lang="de-DE" i="1" dirty="0" err="1"/>
              <a:t>Filius</a:t>
            </a:r>
            <a:r>
              <a:rPr lang="de-DE" dirty="0"/>
              <a:t>, </a:t>
            </a:r>
            <a:r>
              <a:rPr lang="de-DE" dirty="0" err="1"/>
              <a:t>Garmann</a:t>
            </a:r>
            <a:r>
              <a:rPr lang="de-DE" dirty="0"/>
              <a:t>, Gymnasium Odenthal, April 2015</a:t>
            </a:r>
          </a:p>
          <a:p>
            <a:pPr marL="0" indent="0">
              <a:buNone/>
            </a:pPr>
            <a:r>
              <a:rPr lang="de-DE" dirty="0"/>
              <a:t>Bildquellen:</a:t>
            </a:r>
          </a:p>
          <a:p>
            <a:pPr marL="0" indent="0">
              <a:buNone/>
            </a:pPr>
            <a:r>
              <a:rPr lang="de-DE" dirty="0"/>
              <a:t>	https://www.publicdomainpictures.net/pictures/16000	0/</a:t>
            </a:r>
            <a:r>
              <a:rPr lang="de-DE" dirty="0" err="1"/>
              <a:t>velka</a:t>
            </a:r>
            <a:r>
              <a:rPr lang="de-DE" dirty="0"/>
              <a:t>/stoom-afblazen.jpg</a:t>
            </a:r>
          </a:p>
          <a:p>
            <a:pPr marL="0" indent="0">
              <a:buNone/>
            </a:pPr>
            <a:r>
              <a:rPr lang="de-DE" dirty="0"/>
              <a:t>	https://cdn.pixabay.com/photo/2014/05/10/19/14/lapt	op-341419_960_720.png</a:t>
            </a:r>
          </a:p>
          <a:p>
            <a:pPr marL="0" indent="0">
              <a:buNone/>
            </a:pPr>
            <a:r>
              <a:rPr lang="de-DE" dirty="0"/>
              <a:t>	http://res.freestockphotos.biz/pictures/14/14315-	illustration-of-a-book-pv.png</a:t>
            </a:r>
          </a:p>
          <a:p>
            <a:pPr marL="0" indent="0">
              <a:buNone/>
            </a:pPr>
            <a:r>
              <a:rPr lang="de-DE" dirty="0"/>
              <a:t>	https://cdn.pixabay.com/photo/2017/10/22/05/06/sea	rch-2876776_960_720.jpg</a:t>
            </a:r>
          </a:p>
        </p:txBody>
      </p:sp>
      <p:sp>
        <p:nvSpPr>
          <p:cNvPr id="4" name="Fußzeilenplatzhalter 3"/>
          <p:cNvSpPr>
            <a:spLocks noGrp="1"/>
          </p:cNvSpPr>
          <p:nvPr>
            <p:ph type="ftr" sz="quarter" idx="11"/>
          </p:nvPr>
        </p:nvSpPr>
        <p:spPr/>
        <p:txBody>
          <a:bodyPr/>
          <a:lstStyle/>
          <a:p>
            <a:r>
              <a:rPr lang="de-DE"/>
              <a:t>HILF! 19.09.2018 Referent: Pit Grösch</a:t>
            </a:r>
          </a:p>
        </p:txBody>
      </p:sp>
      <p:sp>
        <p:nvSpPr>
          <p:cNvPr id="5" name="Foliennummernplatzhalter 4"/>
          <p:cNvSpPr>
            <a:spLocks noGrp="1"/>
          </p:cNvSpPr>
          <p:nvPr>
            <p:ph type="sldNum" sz="quarter" idx="12"/>
          </p:nvPr>
        </p:nvSpPr>
        <p:spPr/>
        <p:txBody>
          <a:bodyPr/>
          <a:lstStyle/>
          <a:p>
            <a:fld id="{B5526E57-8393-4FC9-AC99-77FE55EEC650}" type="slidenum">
              <a:rPr lang="de-DE" smtClean="0"/>
              <a:t>18</a:t>
            </a:fld>
            <a:endParaRPr lang="de-DE"/>
          </a:p>
        </p:txBody>
      </p:sp>
      <p:pic>
        <p:nvPicPr>
          <p:cNvPr id="6"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3212976"/>
            <a:ext cx="496441" cy="623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175" y="4005064"/>
            <a:ext cx="647242" cy="483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376" t="15114" r="4554" b="20193"/>
          <a:stretch/>
        </p:blipFill>
        <p:spPr bwMode="auto">
          <a:xfrm>
            <a:off x="755576" y="4797152"/>
            <a:ext cx="506833" cy="360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788385" y="5517232"/>
            <a:ext cx="471247" cy="4320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3220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Agenda</a:t>
            </a:r>
          </a:p>
        </p:txBody>
      </p:sp>
      <p:sp>
        <p:nvSpPr>
          <p:cNvPr id="3" name="Inhaltsplatzhalter 2"/>
          <p:cNvSpPr>
            <a:spLocks noGrp="1"/>
          </p:cNvSpPr>
          <p:nvPr>
            <p:ph idx="1"/>
          </p:nvPr>
        </p:nvSpPr>
        <p:spPr>
          <a:xfrm>
            <a:off x="457200" y="1600200"/>
            <a:ext cx="6923112" cy="4876800"/>
          </a:xfrm>
        </p:spPr>
        <p:txBody>
          <a:bodyPr/>
          <a:lstStyle/>
          <a:p>
            <a:r>
              <a:rPr lang="de-DE" dirty="0"/>
              <a:t>Rechnernetze als Themengebiet im Kerncurriculum für die Qualifikationsphase der gymnasialen Oberstufe</a:t>
            </a:r>
          </a:p>
          <a:p>
            <a:endParaRPr lang="de-DE" dirty="0"/>
          </a:p>
          <a:p>
            <a:r>
              <a:rPr lang="de-DE" dirty="0"/>
              <a:t>Funktionsumfang der Software</a:t>
            </a:r>
          </a:p>
          <a:p>
            <a:endParaRPr lang="de-DE" dirty="0"/>
          </a:p>
          <a:p>
            <a:r>
              <a:rPr lang="de-DE" dirty="0"/>
              <a:t>praktische Anwendung der Software</a:t>
            </a:r>
          </a:p>
          <a:p>
            <a:endParaRPr lang="de-DE" dirty="0"/>
          </a:p>
          <a:p>
            <a:r>
              <a:rPr lang="de-DE" dirty="0"/>
              <a:t>Reserve </a:t>
            </a:r>
            <a:r>
              <a:rPr lang="de-DE" dirty="0">
                <a:sym typeface="Wingdings" panose="05000000000000000000" pitchFamily="2" charset="2"/>
              </a:rPr>
              <a:t> </a:t>
            </a:r>
            <a:endParaRPr lang="de-DE" dirty="0"/>
          </a:p>
          <a:p>
            <a:endParaRPr lang="de-DE" dirty="0"/>
          </a:p>
        </p:txBody>
      </p:sp>
      <p:sp>
        <p:nvSpPr>
          <p:cNvPr id="4" name="Fußzeilenplatzhalter 3"/>
          <p:cNvSpPr>
            <a:spLocks noGrp="1"/>
          </p:cNvSpPr>
          <p:nvPr>
            <p:ph type="ftr" sz="quarter" idx="11"/>
          </p:nvPr>
        </p:nvSpPr>
        <p:spPr/>
        <p:txBody>
          <a:bodyPr/>
          <a:lstStyle/>
          <a:p>
            <a:r>
              <a:rPr lang="de-DE"/>
              <a:t>HILF! 19.09.2018 Referent: Pit Grösch</a:t>
            </a:r>
          </a:p>
        </p:txBody>
      </p:sp>
      <p:sp>
        <p:nvSpPr>
          <p:cNvPr id="5" name="Foliennummernplatzhalter 4"/>
          <p:cNvSpPr>
            <a:spLocks noGrp="1"/>
          </p:cNvSpPr>
          <p:nvPr>
            <p:ph type="sldNum" sz="quarter" idx="12"/>
          </p:nvPr>
        </p:nvSpPr>
        <p:spPr/>
        <p:txBody>
          <a:bodyPr/>
          <a:lstStyle/>
          <a:p>
            <a:fld id="{B5526E57-8393-4FC9-AC99-77FE55EEC650}" type="slidenum">
              <a:rPr lang="de-DE" smtClean="0"/>
              <a:t>2</a:t>
            </a:fld>
            <a:endParaRPr lang="de-DE"/>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376" t="15114" r="4554" b="20193"/>
          <a:stretch/>
        </p:blipFill>
        <p:spPr bwMode="auto">
          <a:xfrm>
            <a:off x="7416317" y="1628800"/>
            <a:ext cx="1368152" cy="9718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C:\Users\Pit\Desktop\Dokumente Referendariat\Informatik\Fachseminar Informatik\HILF! Filius\laptop-341419_960_72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0072" y="2780928"/>
            <a:ext cx="1391477" cy="1043608"/>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11549" y="4077072"/>
            <a:ext cx="992882" cy="12467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592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3100" dirty="0"/>
              <a:t>Rechnernetze als Themengebiet im Kerncurriculum für die Qualifikationsphase der gymnasialen Oberstufe</a:t>
            </a:r>
            <a:endParaRPr lang="de-DE" dirty="0"/>
          </a:p>
        </p:txBody>
      </p:sp>
      <p:sp>
        <p:nvSpPr>
          <p:cNvPr id="3" name="Inhaltsplatzhalter 2"/>
          <p:cNvSpPr>
            <a:spLocks noGrp="1"/>
          </p:cNvSpPr>
          <p:nvPr>
            <p:ph idx="1"/>
          </p:nvPr>
        </p:nvSpPr>
        <p:spPr/>
        <p:txBody>
          <a:bodyPr>
            <a:normAutofit fontScale="92500" lnSpcReduction="10000"/>
          </a:bodyPr>
          <a:lstStyle/>
          <a:p>
            <a:pPr marL="0" indent="0">
              <a:buNone/>
            </a:pPr>
            <a:r>
              <a:rPr lang="de-DE" b="1" dirty="0"/>
              <a:t>Kompetenzerwerb im Themenfeld</a:t>
            </a:r>
          </a:p>
          <a:p>
            <a:pPr marL="0" indent="0">
              <a:buNone/>
            </a:pPr>
            <a:r>
              <a:rPr lang="de-DE" dirty="0"/>
              <a:t>Die Arbeit an Computern in vernetzten Arbeitsumgebungen bestimmt zunehmend unsere Gesellschaft. Ein wichtiges Anliegen diese Themenfeldes ist es, die Schülerinnen und Schüler mit den Grundlagen der Rechnerarchitektur sowie der Kommunikation zwischen einzelnen Informatiksystemen bzw. in lokalen und globalen Netzen vertraut zu machen. Die Schülerinnen und Schüler erwerben ein prinzipiell technisches Verständnis über die Funktionsweise, den modularen Aufbau und die Beurteilung der Leistungsfähigkeit von Informatiksystemen. Dabei gilt es auch, mögliche Folgen von Missbrauch durch Spionage und Manipulation von Daten zu erkennen und zu verhindern. Die Schülerinnen und Schüler gewinnen die Erfahrung, dass netzbasierte Kommunikations- und Kooperationssysteme die Arbeit im Team unterstützen.</a:t>
            </a:r>
          </a:p>
        </p:txBody>
      </p:sp>
      <p:sp>
        <p:nvSpPr>
          <p:cNvPr id="4" name="Fußzeilenplatzhalter 3"/>
          <p:cNvSpPr>
            <a:spLocks noGrp="1"/>
          </p:cNvSpPr>
          <p:nvPr>
            <p:ph type="ftr" sz="quarter" idx="11"/>
          </p:nvPr>
        </p:nvSpPr>
        <p:spPr/>
        <p:txBody>
          <a:bodyPr/>
          <a:lstStyle/>
          <a:p>
            <a:r>
              <a:rPr lang="de-DE"/>
              <a:t>HILF! 19.09.2018 Referent: Pit Grösch</a:t>
            </a:r>
          </a:p>
        </p:txBody>
      </p:sp>
      <p:sp>
        <p:nvSpPr>
          <p:cNvPr id="5" name="Foliennummernplatzhalter 4"/>
          <p:cNvSpPr>
            <a:spLocks noGrp="1"/>
          </p:cNvSpPr>
          <p:nvPr>
            <p:ph type="sldNum" sz="quarter" idx="12"/>
          </p:nvPr>
        </p:nvSpPr>
        <p:spPr/>
        <p:txBody>
          <a:bodyPr/>
          <a:lstStyle/>
          <a:p>
            <a:fld id="{B5526E57-8393-4FC9-AC99-77FE55EEC650}" type="slidenum">
              <a:rPr lang="de-DE" smtClean="0"/>
              <a:t>3</a:t>
            </a:fld>
            <a:endParaRPr lang="de-DE"/>
          </a:p>
        </p:txBody>
      </p:sp>
      <p:pic>
        <p:nvPicPr>
          <p:cNvPr id="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376" t="15114" r="4554" b="20193"/>
          <a:stretch/>
        </p:blipFill>
        <p:spPr bwMode="auto">
          <a:xfrm>
            <a:off x="8244408" y="980728"/>
            <a:ext cx="828091" cy="5882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672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3100" dirty="0"/>
              <a:t>Rechnernetze als Themengebiet im Kerncurriculum für die Qualifikationsphase der gymnasialen Oberstufe</a:t>
            </a:r>
            <a:endParaRPr lang="de-DE" dirty="0"/>
          </a:p>
        </p:txBody>
      </p:sp>
      <p:sp>
        <p:nvSpPr>
          <p:cNvPr id="3" name="Inhaltsplatzhalter 2"/>
          <p:cNvSpPr>
            <a:spLocks noGrp="1"/>
          </p:cNvSpPr>
          <p:nvPr>
            <p:ph idx="1"/>
          </p:nvPr>
        </p:nvSpPr>
        <p:spPr/>
        <p:txBody>
          <a:bodyPr>
            <a:normAutofit fontScale="92500" lnSpcReduction="10000"/>
          </a:bodyPr>
          <a:lstStyle/>
          <a:p>
            <a:pPr marL="0" indent="0">
              <a:buNone/>
            </a:pPr>
            <a:r>
              <a:rPr lang="de-DE" b="1" dirty="0"/>
              <a:t>Kompetenzerwerb im Themenfeld</a:t>
            </a:r>
          </a:p>
          <a:p>
            <a:pPr marL="0" indent="0">
              <a:buNone/>
            </a:pPr>
            <a:r>
              <a:rPr lang="de-DE" dirty="0"/>
              <a:t>Die Arbeit an Computern in vernetzten Arbeitsumgebungen bestimmt zunehmend unsere Gesellschaft. Ein wichtiges Anliegen diese Themenfeldes ist es, die Schülerinnen und Schüler mit den </a:t>
            </a:r>
            <a:r>
              <a:rPr lang="de-DE" dirty="0">
                <a:solidFill>
                  <a:srgbClr val="FF0000"/>
                </a:solidFill>
              </a:rPr>
              <a:t>Grundlagen der Rechnerarchitektur </a:t>
            </a:r>
            <a:r>
              <a:rPr lang="de-DE" dirty="0"/>
              <a:t>sowie der </a:t>
            </a:r>
            <a:r>
              <a:rPr lang="de-DE" dirty="0">
                <a:solidFill>
                  <a:srgbClr val="FF0000"/>
                </a:solidFill>
              </a:rPr>
              <a:t>Kommunikation zwischen einzelnen Informatiksystemen bzw. in lokalen und globalen Netzen</a:t>
            </a:r>
            <a:r>
              <a:rPr lang="de-DE" dirty="0"/>
              <a:t> vertraut zu machen. Die Schülerinnen und Schüler erwerben ein prinzipiell technisches </a:t>
            </a:r>
            <a:r>
              <a:rPr lang="de-DE" dirty="0">
                <a:solidFill>
                  <a:srgbClr val="FF0000"/>
                </a:solidFill>
              </a:rPr>
              <a:t>Verständnis über die Funktionsweise, den modularen Aufbau und die Beurteilung der Leistungsfähigkeit von Informatiksystemen.</a:t>
            </a:r>
            <a:r>
              <a:rPr lang="de-DE" dirty="0"/>
              <a:t> Dabei gilt es auch, mögliche Folgen von Missbrauch durch Spionage und Manipulation von Daten zu erkennen und zu verhindern. Die Schülerinnen und Schüler gewinnen die Erfahrung, dass netzbasierte Kommunikations- und Kooperationssysteme die Arbeit im Team unterstützen.</a:t>
            </a:r>
          </a:p>
        </p:txBody>
      </p:sp>
      <p:sp>
        <p:nvSpPr>
          <p:cNvPr id="4" name="Fußzeilenplatzhalter 3"/>
          <p:cNvSpPr>
            <a:spLocks noGrp="1"/>
          </p:cNvSpPr>
          <p:nvPr>
            <p:ph type="ftr" sz="quarter" idx="11"/>
          </p:nvPr>
        </p:nvSpPr>
        <p:spPr/>
        <p:txBody>
          <a:bodyPr/>
          <a:lstStyle/>
          <a:p>
            <a:r>
              <a:rPr lang="de-DE"/>
              <a:t>HILF! 19.09.2018 Referent: Pit Grösch</a:t>
            </a:r>
          </a:p>
        </p:txBody>
      </p:sp>
      <p:sp>
        <p:nvSpPr>
          <p:cNvPr id="5" name="Foliennummernplatzhalter 4"/>
          <p:cNvSpPr>
            <a:spLocks noGrp="1"/>
          </p:cNvSpPr>
          <p:nvPr>
            <p:ph type="sldNum" sz="quarter" idx="12"/>
          </p:nvPr>
        </p:nvSpPr>
        <p:spPr/>
        <p:txBody>
          <a:bodyPr/>
          <a:lstStyle/>
          <a:p>
            <a:fld id="{B5526E57-8393-4FC9-AC99-77FE55EEC650}" type="slidenum">
              <a:rPr lang="de-DE" smtClean="0"/>
              <a:t>4</a:t>
            </a:fld>
            <a:endParaRPr lang="de-DE"/>
          </a:p>
        </p:txBody>
      </p:sp>
      <p:pic>
        <p:nvPicPr>
          <p:cNvPr id="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376" t="15114" r="4554" b="20193"/>
          <a:stretch/>
        </p:blipFill>
        <p:spPr bwMode="auto">
          <a:xfrm>
            <a:off x="8244408" y="980728"/>
            <a:ext cx="828091" cy="5882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29605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err="1"/>
              <a:t>Filius</a:t>
            </a:r>
            <a:r>
              <a:rPr lang="de-DE" dirty="0"/>
              <a:t> als Simulationssoftware für Rechnernetze</a:t>
            </a:r>
          </a:p>
        </p:txBody>
      </p:sp>
      <p:sp>
        <p:nvSpPr>
          <p:cNvPr id="3" name="Inhaltsplatzhalter 2"/>
          <p:cNvSpPr>
            <a:spLocks noGrp="1"/>
          </p:cNvSpPr>
          <p:nvPr>
            <p:ph idx="1"/>
          </p:nvPr>
        </p:nvSpPr>
        <p:spPr/>
        <p:txBody>
          <a:bodyPr/>
          <a:lstStyle/>
          <a:p>
            <a:r>
              <a:rPr lang="de-DE" dirty="0"/>
              <a:t>„</a:t>
            </a:r>
            <a:r>
              <a:rPr lang="de-DE" b="1" dirty="0"/>
              <a:t>F</a:t>
            </a:r>
            <a:r>
              <a:rPr lang="de-DE" dirty="0"/>
              <a:t>reie </a:t>
            </a:r>
            <a:r>
              <a:rPr lang="de-DE" b="1" dirty="0"/>
              <a:t>i</a:t>
            </a:r>
            <a:r>
              <a:rPr lang="de-DE" dirty="0"/>
              <a:t>nteraktive </a:t>
            </a:r>
            <a:r>
              <a:rPr lang="de-DE" b="1" dirty="0"/>
              <a:t>L</a:t>
            </a:r>
            <a:r>
              <a:rPr lang="de-DE" dirty="0"/>
              <a:t>ernumgebung </a:t>
            </a:r>
            <a:r>
              <a:rPr lang="de-DE" b="1" dirty="0"/>
              <a:t>f</a:t>
            </a:r>
            <a:r>
              <a:rPr lang="de-DE" dirty="0"/>
              <a:t>ür </a:t>
            </a:r>
            <a:r>
              <a:rPr lang="de-DE" b="1" dirty="0"/>
              <a:t>I</a:t>
            </a:r>
            <a:r>
              <a:rPr lang="de-DE" dirty="0"/>
              <a:t>nternetworking der </a:t>
            </a:r>
            <a:r>
              <a:rPr lang="de-DE" b="1" dirty="0"/>
              <a:t>U</a:t>
            </a:r>
            <a:r>
              <a:rPr lang="de-DE" dirty="0"/>
              <a:t>niversität </a:t>
            </a:r>
            <a:r>
              <a:rPr lang="de-DE" b="1" dirty="0"/>
              <a:t>S</a:t>
            </a:r>
            <a:r>
              <a:rPr lang="de-DE" dirty="0"/>
              <a:t>iegen“</a:t>
            </a:r>
          </a:p>
          <a:p>
            <a:r>
              <a:rPr lang="de-DE" dirty="0"/>
              <a:t>explorative Lernsoftware zum Thema Internetworking</a:t>
            </a:r>
          </a:p>
          <a:p>
            <a:r>
              <a:rPr lang="de-DE" dirty="0"/>
              <a:t>entwickelt für den Unterricht und völlig kostenlos</a:t>
            </a:r>
          </a:p>
        </p:txBody>
      </p:sp>
      <p:sp>
        <p:nvSpPr>
          <p:cNvPr id="4" name="Fußzeilenplatzhalter 3"/>
          <p:cNvSpPr>
            <a:spLocks noGrp="1"/>
          </p:cNvSpPr>
          <p:nvPr>
            <p:ph type="ftr" sz="quarter" idx="11"/>
          </p:nvPr>
        </p:nvSpPr>
        <p:spPr/>
        <p:txBody>
          <a:bodyPr/>
          <a:lstStyle/>
          <a:p>
            <a:r>
              <a:rPr lang="de-DE"/>
              <a:t>HILF! 19.09.2018 Referent: Pit Grösch</a:t>
            </a:r>
          </a:p>
        </p:txBody>
      </p:sp>
      <p:sp>
        <p:nvSpPr>
          <p:cNvPr id="5" name="Foliennummernplatzhalter 4"/>
          <p:cNvSpPr>
            <a:spLocks noGrp="1"/>
          </p:cNvSpPr>
          <p:nvPr>
            <p:ph type="sldNum" sz="quarter" idx="12"/>
          </p:nvPr>
        </p:nvSpPr>
        <p:spPr/>
        <p:txBody>
          <a:bodyPr/>
          <a:lstStyle/>
          <a:p>
            <a:fld id="{B5526E57-8393-4FC9-AC99-77FE55EEC650}" type="slidenum">
              <a:rPr lang="de-DE" smtClean="0"/>
              <a:t>5</a:t>
            </a:fld>
            <a:endParaRPr lang="de-DE"/>
          </a:p>
        </p:txBody>
      </p:sp>
      <p:pic>
        <p:nvPicPr>
          <p:cNvPr id="6" name="Picture 4" descr="C:\Users\Pit\Desktop\Dokumente Referendariat\Informatik\Fachseminar Informatik\HILF! Filius\laptop-341419_960_72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80312" y="476672"/>
            <a:ext cx="1391477" cy="1043608"/>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3814" t="14559" r="25000" b="15464"/>
          <a:stretch/>
        </p:blipFill>
        <p:spPr bwMode="auto">
          <a:xfrm>
            <a:off x="179512" y="3356991"/>
            <a:ext cx="4213707" cy="32403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27872" t="27195" r="26966" b="13927"/>
          <a:stretch/>
        </p:blipFill>
        <p:spPr bwMode="auto">
          <a:xfrm>
            <a:off x="4572000" y="3356991"/>
            <a:ext cx="4418749" cy="32403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62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Aufbau der Software</a:t>
            </a:r>
          </a:p>
        </p:txBody>
      </p:sp>
      <p:sp>
        <p:nvSpPr>
          <p:cNvPr id="3" name="Inhaltsplatzhalter 2"/>
          <p:cNvSpPr>
            <a:spLocks noGrp="1"/>
          </p:cNvSpPr>
          <p:nvPr>
            <p:ph idx="1"/>
          </p:nvPr>
        </p:nvSpPr>
        <p:spPr/>
        <p:txBody>
          <a:bodyPr/>
          <a:lstStyle/>
          <a:p>
            <a:pPr marL="0" indent="0">
              <a:buNone/>
            </a:pPr>
            <a:r>
              <a:rPr lang="de-DE" dirty="0"/>
              <a:t>Entwurfsmodus</a:t>
            </a:r>
          </a:p>
          <a:p>
            <a:pPr marL="0" indent="0">
              <a:buNone/>
            </a:pPr>
            <a:endParaRPr lang="de-DE" dirty="0"/>
          </a:p>
          <a:p>
            <a:pPr lvl="1"/>
            <a:r>
              <a:rPr lang="de-DE" dirty="0"/>
              <a:t>Aufbau oder Veränderung von Netzwerken</a:t>
            </a:r>
          </a:p>
          <a:p>
            <a:pPr marL="0" indent="0">
              <a:buNone/>
            </a:pPr>
            <a:endParaRPr lang="de-DE" dirty="0"/>
          </a:p>
          <a:p>
            <a:pPr marL="0" indent="0">
              <a:buNone/>
            </a:pPr>
            <a:r>
              <a:rPr lang="de-DE" dirty="0"/>
              <a:t>Aktionsmodus</a:t>
            </a:r>
          </a:p>
          <a:p>
            <a:pPr marL="0" indent="0">
              <a:buNone/>
            </a:pPr>
            <a:endParaRPr lang="de-DE" dirty="0"/>
          </a:p>
          <a:p>
            <a:pPr lvl="1"/>
            <a:r>
              <a:rPr lang="de-DE" dirty="0"/>
              <a:t>Nutzung verschiedener Netzwerkanwendungen auf Rechnern</a:t>
            </a:r>
          </a:p>
          <a:p>
            <a:pPr lvl="1"/>
            <a:endParaRPr lang="de-DE" dirty="0"/>
          </a:p>
          <a:p>
            <a:pPr marL="0" indent="0">
              <a:buNone/>
            </a:pPr>
            <a:r>
              <a:rPr lang="de-DE" dirty="0"/>
              <a:t>Dokumentationsmodus</a:t>
            </a:r>
          </a:p>
          <a:p>
            <a:pPr marL="0" indent="0">
              <a:buNone/>
            </a:pPr>
            <a:endParaRPr lang="de-DE" dirty="0"/>
          </a:p>
          <a:p>
            <a:pPr lvl="1"/>
            <a:r>
              <a:rPr lang="de-DE" dirty="0"/>
              <a:t>Annotationen und symbolische Gruppierungen im Netzwerk</a:t>
            </a:r>
          </a:p>
        </p:txBody>
      </p:sp>
      <p:sp>
        <p:nvSpPr>
          <p:cNvPr id="4" name="Fußzeilenplatzhalter 3"/>
          <p:cNvSpPr>
            <a:spLocks noGrp="1"/>
          </p:cNvSpPr>
          <p:nvPr>
            <p:ph type="ftr" sz="quarter" idx="11"/>
          </p:nvPr>
        </p:nvSpPr>
        <p:spPr/>
        <p:txBody>
          <a:bodyPr/>
          <a:lstStyle/>
          <a:p>
            <a:r>
              <a:rPr lang="de-DE"/>
              <a:t>HILF! 19.09.2018 Referent: Pit Grösch</a:t>
            </a:r>
          </a:p>
        </p:txBody>
      </p:sp>
      <p:sp>
        <p:nvSpPr>
          <p:cNvPr id="5" name="Foliennummernplatzhalter 4"/>
          <p:cNvSpPr>
            <a:spLocks noGrp="1"/>
          </p:cNvSpPr>
          <p:nvPr>
            <p:ph type="sldNum" sz="quarter" idx="12"/>
          </p:nvPr>
        </p:nvSpPr>
        <p:spPr/>
        <p:txBody>
          <a:bodyPr/>
          <a:lstStyle/>
          <a:p>
            <a:fld id="{B5526E57-8393-4FC9-AC99-77FE55EEC650}" type="slidenum">
              <a:rPr lang="de-DE" smtClean="0"/>
              <a:t>6</a:t>
            </a:fld>
            <a:endParaRPr lang="de-DE"/>
          </a:p>
        </p:txBody>
      </p:sp>
      <p:pic>
        <p:nvPicPr>
          <p:cNvPr id="6" name="Picture 4" descr="C:\Users\Pit\Desktop\Dokumente Referendariat\Informatik\Fachseminar Informatik\HILF! Filius\laptop-341419_960_72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80312" y="476672"/>
            <a:ext cx="1391477" cy="1043608"/>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9874" y="1814025"/>
            <a:ext cx="626142" cy="6261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9874" y="3501008"/>
            <a:ext cx="626142" cy="6261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9874" y="5107114"/>
            <a:ext cx="626142" cy="6261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45245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500"/>
                                        <p:tgtEl>
                                          <p:spTgt spid="409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500"/>
                                        <p:tgtEl>
                                          <p:spTgt spid="3">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4099"/>
                                        </p:tgtEl>
                                        <p:attrNameLst>
                                          <p:attrName>style.visibility</p:attrName>
                                        </p:attrNameLst>
                                      </p:cBhvr>
                                      <p:to>
                                        <p:strVal val="visible"/>
                                      </p:to>
                                    </p:set>
                                    <p:animEffect transition="in" filter="fade">
                                      <p:cBhvr>
                                        <p:cTn id="25" dur="500"/>
                                        <p:tgtEl>
                                          <p:spTgt spid="409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animEffect transition="in" filter="fade">
                                      <p:cBhvr>
                                        <p:cTn id="33" dur="500"/>
                                        <p:tgtEl>
                                          <p:spTgt spid="3">
                                            <p:txEl>
                                              <p:pRg st="10" end="10"/>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4100"/>
                                        </p:tgtEl>
                                        <p:attrNameLst>
                                          <p:attrName>style.visibility</p:attrName>
                                        </p:attrNameLst>
                                      </p:cBhvr>
                                      <p:to>
                                        <p:strVal val="visible"/>
                                      </p:to>
                                    </p:set>
                                    <p:animEffect transition="in" filter="fade">
                                      <p:cBhvr>
                                        <p:cTn id="36"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Aufbau der Software</a:t>
            </a:r>
          </a:p>
        </p:txBody>
      </p:sp>
      <p:sp>
        <p:nvSpPr>
          <p:cNvPr id="3" name="Inhaltsplatzhalter 2"/>
          <p:cNvSpPr>
            <a:spLocks noGrp="1"/>
          </p:cNvSpPr>
          <p:nvPr>
            <p:ph idx="1"/>
          </p:nvPr>
        </p:nvSpPr>
        <p:spPr/>
        <p:txBody>
          <a:bodyPr>
            <a:normAutofit lnSpcReduction="10000"/>
          </a:bodyPr>
          <a:lstStyle/>
          <a:p>
            <a:pPr marL="0" indent="0">
              <a:buNone/>
            </a:pPr>
            <a:r>
              <a:rPr lang="de-DE" sz="3200" dirty="0"/>
              <a:t>Bauteile im Entwurfsmodus</a:t>
            </a:r>
          </a:p>
          <a:p>
            <a:pPr marL="0" indent="0">
              <a:buNone/>
            </a:pPr>
            <a:endParaRPr lang="de-DE" dirty="0"/>
          </a:p>
          <a:p>
            <a:r>
              <a:rPr lang="de-DE" dirty="0"/>
              <a:t>Rechner und Notebook</a:t>
            </a:r>
          </a:p>
          <a:p>
            <a:endParaRPr lang="de-DE" dirty="0"/>
          </a:p>
          <a:p>
            <a:r>
              <a:rPr lang="de-DE" dirty="0"/>
              <a:t>Kabel</a:t>
            </a:r>
          </a:p>
          <a:p>
            <a:endParaRPr lang="de-DE" dirty="0"/>
          </a:p>
          <a:p>
            <a:r>
              <a:rPr lang="de-DE" dirty="0"/>
              <a:t>Switch</a:t>
            </a:r>
          </a:p>
          <a:p>
            <a:endParaRPr lang="de-DE" dirty="0"/>
          </a:p>
          <a:p>
            <a:r>
              <a:rPr lang="de-DE" dirty="0"/>
              <a:t>Verbindungsrechner/Router</a:t>
            </a:r>
          </a:p>
          <a:p>
            <a:endParaRPr lang="de-DE" dirty="0"/>
          </a:p>
          <a:p>
            <a:r>
              <a:rPr lang="de-DE" dirty="0"/>
              <a:t>Modem</a:t>
            </a:r>
          </a:p>
        </p:txBody>
      </p:sp>
      <p:sp>
        <p:nvSpPr>
          <p:cNvPr id="4" name="Fußzeilenplatzhalter 3"/>
          <p:cNvSpPr>
            <a:spLocks noGrp="1"/>
          </p:cNvSpPr>
          <p:nvPr>
            <p:ph type="ftr" sz="quarter" idx="11"/>
          </p:nvPr>
        </p:nvSpPr>
        <p:spPr/>
        <p:txBody>
          <a:bodyPr/>
          <a:lstStyle/>
          <a:p>
            <a:r>
              <a:rPr lang="de-DE"/>
              <a:t>HILF! 19.09.2018 Referent: Pit Grösch</a:t>
            </a:r>
          </a:p>
        </p:txBody>
      </p:sp>
      <p:sp>
        <p:nvSpPr>
          <p:cNvPr id="5" name="Foliennummernplatzhalter 4"/>
          <p:cNvSpPr>
            <a:spLocks noGrp="1"/>
          </p:cNvSpPr>
          <p:nvPr>
            <p:ph type="sldNum" sz="quarter" idx="12"/>
          </p:nvPr>
        </p:nvSpPr>
        <p:spPr/>
        <p:txBody>
          <a:bodyPr/>
          <a:lstStyle/>
          <a:p>
            <a:fld id="{B5526E57-8393-4FC9-AC99-77FE55EEC650}" type="slidenum">
              <a:rPr lang="de-DE" smtClean="0"/>
              <a:t>7</a:t>
            </a:fld>
            <a:endParaRPr lang="de-DE"/>
          </a:p>
        </p:txBody>
      </p:sp>
      <p:pic>
        <p:nvPicPr>
          <p:cNvPr id="6" name="Picture 4" descr="C:\Users\Pit\Desktop\Dokumente Referendariat\Informatik\Fachseminar Informatik\HILF! Filius\laptop-341419_960_72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476672"/>
            <a:ext cx="1391477" cy="1043608"/>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7056" y="2060848"/>
            <a:ext cx="609600" cy="895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45231" y="2194198"/>
            <a:ext cx="800100" cy="76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7" name="Picture 7"/>
          <p:cNvPicPr>
            <a:picLocks noChangeAspect="1" noChangeArrowheads="1"/>
          </p:cNvPicPr>
          <p:nvPr/>
        </p:nvPicPr>
        <p:blipFill rotWithShape="1">
          <a:blip r:embed="rId6">
            <a:extLst>
              <a:ext uri="{28A0092B-C50C-407E-A947-70E740481C1C}">
                <a14:useLocalDpi xmlns:a14="http://schemas.microsoft.com/office/drawing/2010/main" val="0"/>
              </a:ext>
            </a:extLst>
          </a:blip>
          <a:srcRect l="23673" t="47300" r="73631" b="46022"/>
          <a:stretch/>
        </p:blipFill>
        <p:spPr bwMode="auto">
          <a:xfrm>
            <a:off x="5222856" y="3212976"/>
            <a:ext cx="657360" cy="508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9" name="Picture 9" descr="C:\Users\Pit\Desktop\Dokumente Referendariat\Informatik\Fachseminar Informatik\HILF! Filius\Einfuehrung_Filius_2015.bmp"/>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13466" y="4157836"/>
            <a:ext cx="666750" cy="495300"/>
          </a:xfrm>
          <a:prstGeom prst="rect">
            <a:avLst/>
          </a:prstGeom>
          <a:noFill/>
          <a:extLst>
            <a:ext uri="{909E8E84-426E-40DD-AFC4-6F175D3DCCD1}">
              <a14:hiddenFill xmlns:a14="http://schemas.microsoft.com/office/drawing/2010/main">
                <a:solidFill>
                  <a:srgbClr val="FFFFFF"/>
                </a:solidFill>
              </a14:hiddenFill>
            </a:ext>
          </a:extLst>
        </p:spPr>
      </p:pic>
      <p:pic>
        <p:nvPicPr>
          <p:cNvPr id="5131" name="Picture 11" descr="C:\Users\Pit\Desktop\Dokumente Referendariat\Informatik\Fachseminar Informatik\HILF! Filius\Einfuehrung_Filius_20asd15.bmp"/>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80128" y="4941168"/>
            <a:ext cx="733425" cy="552450"/>
          </a:xfrm>
          <a:prstGeom prst="rect">
            <a:avLst/>
          </a:prstGeom>
          <a:noFill/>
          <a:extLst>
            <a:ext uri="{909E8E84-426E-40DD-AFC4-6F175D3DCCD1}">
              <a14:hiddenFill xmlns:a14="http://schemas.microsoft.com/office/drawing/2010/main">
                <a:solidFill>
                  <a:srgbClr val="FFFFFF"/>
                </a:solidFill>
              </a14:hiddenFill>
            </a:ext>
          </a:extLst>
        </p:spPr>
      </p:pic>
      <p:pic>
        <p:nvPicPr>
          <p:cNvPr id="5132" name="Picture 12" descr="C:\Users\Pit\Desktop\Dokumente Referendariat\Informatik\Fachseminar Informatik\HILF! Filius\Einfuehrung_Filius_2asdasd015.bmp"/>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65841" y="5949280"/>
            <a:ext cx="762000" cy="53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2877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122"/>
                                        </p:tgtEl>
                                        <p:attrNameLst>
                                          <p:attrName>style.visibility</p:attrName>
                                        </p:attrNameLst>
                                      </p:cBhvr>
                                      <p:to>
                                        <p:strVal val="visible"/>
                                      </p:to>
                                    </p:set>
                                    <p:animEffect transition="in" filter="fade">
                                      <p:cBhvr>
                                        <p:cTn id="15" dur="500"/>
                                        <p:tgtEl>
                                          <p:spTgt spid="5122"/>
                                        </p:tgtEl>
                                      </p:cBhvr>
                                    </p:animEffect>
                                  </p:childTnLst>
                                </p:cTn>
                              </p:par>
                              <p:par>
                                <p:cTn id="16" presetID="10" presetClass="entr" presetSubtype="0" fill="hold" nodeType="withEffect">
                                  <p:stCondLst>
                                    <p:cond delay="0"/>
                                  </p:stCondLst>
                                  <p:childTnLst>
                                    <p:set>
                                      <p:cBhvr>
                                        <p:cTn id="17" dur="1" fill="hold">
                                          <p:stCondLst>
                                            <p:cond delay="0"/>
                                          </p:stCondLst>
                                        </p:cTn>
                                        <p:tgtEl>
                                          <p:spTgt spid="5123"/>
                                        </p:tgtEl>
                                        <p:attrNameLst>
                                          <p:attrName>style.visibility</p:attrName>
                                        </p:attrNameLst>
                                      </p:cBhvr>
                                      <p:to>
                                        <p:strVal val="visible"/>
                                      </p:to>
                                    </p:set>
                                    <p:animEffect transition="in" filter="fade">
                                      <p:cBhvr>
                                        <p:cTn id="18" dur="500"/>
                                        <p:tgtEl>
                                          <p:spTgt spid="512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127"/>
                                        </p:tgtEl>
                                        <p:attrNameLst>
                                          <p:attrName>style.visibility</p:attrName>
                                        </p:attrNameLst>
                                      </p:cBhvr>
                                      <p:to>
                                        <p:strVal val="visible"/>
                                      </p:to>
                                    </p:set>
                                    <p:animEffect transition="in" filter="fade">
                                      <p:cBhvr>
                                        <p:cTn id="26" dur="500"/>
                                        <p:tgtEl>
                                          <p:spTgt spid="512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5129"/>
                                        </p:tgtEl>
                                        <p:attrNameLst>
                                          <p:attrName>style.visibility</p:attrName>
                                        </p:attrNameLst>
                                      </p:cBhvr>
                                      <p:to>
                                        <p:strVal val="visible"/>
                                      </p:to>
                                    </p:set>
                                    <p:animEffect transition="in" filter="fade">
                                      <p:cBhvr>
                                        <p:cTn id="34" dur="500"/>
                                        <p:tgtEl>
                                          <p:spTgt spid="512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500"/>
                                        <p:tgtEl>
                                          <p:spTgt spid="3">
                                            <p:txEl>
                                              <p:pRg st="8" end="8"/>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5131"/>
                                        </p:tgtEl>
                                        <p:attrNameLst>
                                          <p:attrName>style.visibility</p:attrName>
                                        </p:attrNameLst>
                                      </p:cBhvr>
                                      <p:to>
                                        <p:strVal val="visible"/>
                                      </p:to>
                                    </p:set>
                                    <p:animEffect transition="in" filter="fade">
                                      <p:cBhvr>
                                        <p:cTn id="42" dur="500"/>
                                        <p:tgtEl>
                                          <p:spTgt spid="513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500"/>
                                        <p:tgtEl>
                                          <p:spTgt spid="3">
                                            <p:txEl>
                                              <p:pRg st="10" end="10"/>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5132"/>
                                        </p:tgtEl>
                                        <p:attrNameLst>
                                          <p:attrName>style.visibility</p:attrName>
                                        </p:attrNameLst>
                                      </p:cBhvr>
                                      <p:to>
                                        <p:strVal val="visible"/>
                                      </p:to>
                                    </p:set>
                                    <p:animEffect transition="in" filter="fade">
                                      <p:cBhvr>
                                        <p:cTn id="50" dur="500"/>
                                        <p:tgtEl>
                                          <p:spTgt spid="5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Aufbau der Software</a:t>
            </a:r>
          </a:p>
        </p:txBody>
      </p:sp>
      <p:sp>
        <p:nvSpPr>
          <p:cNvPr id="3" name="Inhaltsplatzhalter 2"/>
          <p:cNvSpPr>
            <a:spLocks noGrp="1"/>
          </p:cNvSpPr>
          <p:nvPr>
            <p:ph idx="1"/>
          </p:nvPr>
        </p:nvSpPr>
        <p:spPr/>
        <p:txBody>
          <a:bodyPr/>
          <a:lstStyle/>
          <a:p>
            <a:pPr marL="0" indent="0">
              <a:buNone/>
            </a:pPr>
            <a:r>
              <a:rPr lang="de-DE" sz="3200" dirty="0"/>
              <a:t>Aktionsmodus</a:t>
            </a:r>
          </a:p>
          <a:p>
            <a:r>
              <a:rPr lang="de-DE" dirty="0"/>
              <a:t>Installation, Ausführung und Deinstallation von Software auf einzelnen virtuellen Rechnern möglich</a:t>
            </a:r>
          </a:p>
          <a:p>
            <a:r>
              <a:rPr lang="de-DE" dirty="0"/>
              <a:t>Software vorwiegen zur Veranschaulichung von Netzwerkaktivitäten auf Ebenen des Schichtenmodells</a:t>
            </a:r>
          </a:p>
          <a:p>
            <a:endParaRPr lang="de-DE" sz="2800" dirty="0"/>
          </a:p>
          <a:p>
            <a:pPr marL="0" indent="0">
              <a:buNone/>
            </a:pPr>
            <a:endParaRPr lang="de-DE" dirty="0"/>
          </a:p>
          <a:p>
            <a:pPr marL="0" indent="0">
              <a:buNone/>
            </a:pPr>
            <a:r>
              <a:rPr lang="de-DE" dirty="0"/>
              <a:t>Geschwindigkeitsregler</a:t>
            </a:r>
          </a:p>
        </p:txBody>
      </p:sp>
      <p:sp>
        <p:nvSpPr>
          <p:cNvPr id="4" name="Fußzeilenplatzhalter 3"/>
          <p:cNvSpPr>
            <a:spLocks noGrp="1"/>
          </p:cNvSpPr>
          <p:nvPr>
            <p:ph type="ftr" sz="quarter" idx="11"/>
          </p:nvPr>
        </p:nvSpPr>
        <p:spPr/>
        <p:txBody>
          <a:bodyPr/>
          <a:lstStyle/>
          <a:p>
            <a:r>
              <a:rPr lang="de-DE"/>
              <a:t>HILF! 19.09.2018 Referent: Pit Grösch</a:t>
            </a:r>
          </a:p>
        </p:txBody>
      </p:sp>
      <p:sp>
        <p:nvSpPr>
          <p:cNvPr id="5" name="Foliennummernplatzhalter 4"/>
          <p:cNvSpPr>
            <a:spLocks noGrp="1"/>
          </p:cNvSpPr>
          <p:nvPr>
            <p:ph type="sldNum" sz="quarter" idx="12"/>
          </p:nvPr>
        </p:nvSpPr>
        <p:spPr/>
        <p:txBody>
          <a:bodyPr/>
          <a:lstStyle/>
          <a:p>
            <a:fld id="{B5526E57-8393-4FC9-AC99-77FE55EEC650}" type="slidenum">
              <a:rPr lang="de-DE" smtClean="0"/>
              <a:t>8</a:t>
            </a:fld>
            <a:endParaRPr lang="de-DE"/>
          </a:p>
        </p:txBody>
      </p:sp>
      <p:pic>
        <p:nvPicPr>
          <p:cNvPr id="6" name="Picture 4" descr="C:\Users\Pit\Desktop\Dokumente Referendariat\Informatik\Fachseminar Informatik\HILF! Filius\laptop-341419_960_72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80312" y="476672"/>
            <a:ext cx="1391477" cy="1043608"/>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01440" y="3902929"/>
            <a:ext cx="4647024" cy="27664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664" y="5517232"/>
            <a:ext cx="2020814" cy="401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61688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146"/>
                                        </p:tgtEl>
                                        <p:attrNameLst>
                                          <p:attrName>style.visibility</p:attrName>
                                        </p:attrNameLst>
                                      </p:cBhvr>
                                      <p:to>
                                        <p:strVal val="visible"/>
                                      </p:to>
                                    </p:set>
                                    <p:animEffect transition="in" filter="fade">
                                      <p:cBhvr>
                                        <p:cTn id="22" dur="500"/>
                                        <p:tgtEl>
                                          <p:spTgt spid="614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6147"/>
                                        </p:tgtEl>
                                        <p:attrNameLst>
                                          <p:attrName>style.visibility</p:attrName>
                                        </p:attrNameLst>
                                      </p:cBhvr>
                                      <p:to>
                                        <p:strVal val="visible"/>
                                      </p:to>
                                    </p:set>
                                    <p:animEffect transition="in" filter="fade">
                                      <p:cBhvr>
                                        <p:cTn id="30" dur="5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Aufbau der Software</a:t>
            </a:r>
          </a:p>
        </p:txBody>
      </p:sp>
      <p:sp>
        <p:nvSpPr>
          <p:cNvPr id="3" name="Inhaltsplatzhalter 2"/>
          <p:cNvSpPr>
            <a:spLocks noGrp="1"/>
          </p:cNvSpPr>
          <p:nvPr>
            <p:ph sz="half" idx="1"/>
          </p:nvPr>
        </p:nvSpPr>
        <p:spPr/>
        <p:txBody>
          <a:bodyPr>
            <a:normAutofit fontScale="70000" lnSpcReduction="20000"/>
          </a:bodyPr>
          <a:lstStyle/>
          <a:p>
            <a:pPr marL="0" indent="0">
              <a:buNone/>
            </a:pPr>
            <a:r>
              <a:rPr lang="de-DE" sz="3200" dirty="0"/>
              <a:t>Netzwerkanwendungen</a:t>
            </a:r>
          </a:p>
          <a:p>
            <a:pPr marL="0" indent="0">
              <a:buNone/>
            </a:pPr>
            <a:endParaRPr lang="de-DE" dirty="0"/>
          </a:p>
          <a:p>
            <a:r>
              <a:rPr lang="de-DE" dirty="0"/>
              <a:t>Datei-Explorer </a:t>
            </a:r>
          </a:p>
          <a:p>
            <a:endParaRPr lang="de-DE" dirty="0"/>
          </a:p>
          <a:p>
            <a:r>
              <a:rPr lang="de-DE" dirty="0"/>
              <a:t>Befehlszeile</a:t>
            </a:r>
          </a:p>
          <a:p>
            <a:endParaRPr lang="de-DE" dirty="0"/>
          </a:p>
          <a:p>
            <a:r>
              <a:rPr lang="de-DE" dirty="0"/>
              <a:t>Text-Editor</a:t>
            </a:r>
          </a:p>
          <a:p>
            <a:endParaRPr lang="de-DE" dirty="0"/>
          </a:p>
          <a:p>
            <a:r>
              <a:rPr lang="de-DE" dirty="0" err="1"/>
              <a:t>Fire</a:t>
            </a:r>
            <a:r>
              <a:rPr lang="de-DE" dirty="0"/>
              <a:t>-Wall</a:t>
            </a:r>
          </a:p>
          <a:p>
            <a:endParaRPr lang="de-DE" dirty="0"/>
          </a:p>
          <a:p>
            <a:r>
              <a:rPr lang="de-DE" dirty="0"/>
              <a:t>Bildbetrachter</a:t>
            </a:r>
          </a:p>
          <a:p>
            <a:endParaRPr lang="de-DE" dirty="0"/>
          </a:p>
          <a:p>
            <a:r>
              <a:rPr lang="de-DE" dirty="0"/>
              <a:t>E-Mail-Programm</a:t>
            </a:r>
          </a:p>
          <a:p>
            <a:endParaRPr lang="de-DE" dirty="0"/>
          </a:p>
          <a:p>
            <a:r>
              <a:rPr lang="de-DE" dirty="0"/>
              <a:t>Webbrowser</a:t>
            </a:r>
          </a:p>
        </p:txBody>
      </p:sp>
      <p:sp>
        <p:nvSpPr>
          <p:cNvPr id="7" name="Inhaltsplatzhalter 6"/>
          <p:cNvSpPr>
            <a:spLocks noGrp="1"/>
          </p:cNvSpPr>
          <p:nvPr>
            <p:ph sz="half" idx="2"/>
          </p:nvPr>
        </p:nvSpPr>
        <p:spPr/>
        <p:txBody>
          <a:bodyPr>
            <a:normAutofit fontScale="70000" lnSpcReduction="20000"/>
          </a:bodyPr>
          <a:lstStyle/>
          <a:p>
            <a:endParaRPr lang="de-DE" dirty="0"/>
          </a:p>
          <a:p>
            <a:endParaRPr lang="de-DE" dirty="0"/>
          </a:p>
          <a:p>
            <a:r>
              <a:rPr lang="de-DE" dirty="0"/>
              <a:t>Einfacher Client</a:t>
            </a:r>
          </a:p>
          <a:p>
            <a:endParaRPr lang="de-DE" dirty="0"/>
          </a:p>
          <a:p>
            <a:r>
              <a:rPr lang="de-DE" dirty="0" err="1"/>
              <a:t>Gnutella</a:t>
            </a:r>
            <a:endParaRPr lang="de-DE" dirty="0"/>
          </a:p>
          <a:p>
            <a:endParaRPr lang="de-DE" dirty="0"/>
          </a:p>
          <a:p>
            <a:r>
              <a:rPr lang="de-DE" dirty="0"/>
              <a:t>DNS-Server</a:t>
            </a:r>
          </a:p>
          <a:p>
            <a:endParaRPr lang="de-DE" dirty="0"/>
          </a:p>
          <a:p>
            <a:r>
              <a:rPr lang="de-DE" dirty="0"/>
              <a:t>E-Mail-Server</a:t>
            </a:r>
          </a:p>
          <a:p>
            <a:endParaRPr lang="de-DE" dirty="0"/>
          </a:p>
          <a:p>
            <a:r>
              <a:rPr lang="de-DE" dirty="0"/>
              <a:t>Webserver</a:t>
            </a:r>
          </a:p>
          <a:p>
            <a:endParaRPr lang="de-DE" dirty="0"/>
          </a:p>
          <a:p>
            <a:r>
              <a:rPr lang="de-DE" dirty="0"/>
              <a:t>Echo-Server</a:t>
            </a:r>
          </a:p>
          <a:p>
            <a:endParaRPr lang="de-DE" dirty="0"/>
          </a:p>
        </p:txBody>
      </p:sp>
      <p:sp>
        <p:nvSpPr>
          <p:cNvPr id="4" name="Fußzeilenplatzhalter 3"/>
          <p:cNvSpPr>
            <a:spLocks noGrp="1"/>
          </p:cNvSpPr>
          <p:nvPr>
            <p:ph type="ftr" sz="quarter" idx="11"/>
          </p:nvPr>
        </p:nvSpPr>
        <p:spPr/>
        <p:txBody>
          <a:bodyPr/>
          <a:lstStyle/>
          <a:p>
            <a:r>
              <a:rPr lang="de-DE"/>
              <a:t>HILF! 19.09.2018 Referent: Pit Grösch</a:t>
            </a:r>
          </a:p>
        </p:txBody>
      </p:sp>
      <p:sp>
        <p:nvSpPr>
          <p:cNvPr id="5" name="Foliennummernplatzhalter 4"/>
          <p:cNvSpPr>
            <a:spLocks noGrp="1"/>
          </p:cNvSpPr>
          <p:nvPr>
            <p:ph type="sldNum" sz="quarter" idx="12"/>
          </p:nvPr>
        </p:nvSpPr>
        <p:spPr/>
        <p:txBody>
          <a:bodyPr/>
          <a:lstStyle/>
          <a:p>
            <a:fld id="{B5526E57-8393-4FC9-AC99-77FE55EEC650}" type="slidenum">
              <a:rPr lang="de-DE" smtClean="0"/>
              <a:t>9</a:t>
            </a:fld>
            <a:endParaRPr lang="de-DE"/>
          </a:p>
        </p:txBody>
      </p:sp>
      <p:pic>
        <p:nvPicPr>
          <p:cNvPr id="6" name="Picture 4" descr="C:\Users\Pit\Desktop\Dokumente Referendariat\Informatik\Fachseminar Informatik\HILF! Filius\laptop-341419_960_72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476672"/>
            <a:ext cx="1391477" cy="1043608"/>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C:\Users\Pit\Desktop\Dokumente Referendariat\Informatik\Fachseminar Informatik\HILF! Filius\asd.bm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47462" y="2060848"/>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C:\Users\Pit\Desktop\Dokumente Referendariat\Informatik\Fachseminar Informatik\HILF! Filius\gv.bm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47462" y="2636912"/>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7175" name="Picture 7" descr="C:\Users\Pit\Desktop\Dokumente Referendariat\Informatik\Fachseminar Informatik\HILF! Filius\sdf.bmp"/>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59244" y="3251448"/>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47462" y="3905066"/>
            <a:ext cx="609600" cy="542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7" name="Picture 9" descr="C:\Users\Pit\Desktop\Dokumente Referendariat\Informatik\Fachseminar Informatik\HILF! Filius\asdf.bmp"/>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47462" y="4492942"/>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7178" name="Picture 10" descr="C:\Users\Pit\Desktop\Dokumente Referendariat\Informatik\Fachseminar Informatik\HILF! Filius\asc.bmp"/>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59244" y="5188416"/>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7180" name="Picture 12" descr="C:\Users\Pit\Desktop\Dokumente Referendariat\Informatik\Fachseminar Informatik\HILF! Filius\sgh.bmp"/>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47462" y="6021288"/>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7181" name="Picture 13" descr="C:\Users\Pit\Desktop\Dokumente Referendariat\Informatik\Fachseminar Informatik\HILF! Filius\sdv.bmp"/>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258402" y="2027312"/>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7182" name="Picture 14" descr="C:\Users\Pit\Desktop\Dokumente Referendariat\Informatik\Fachseminar Informatik\HILF! Filius\sdvs.bmp"/>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258402" y="2636912"/>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7183" name="Picture 15" descr="C:\Users\Pit\Desktop\Dokumente Referendariat\Informatik\Fachseminar Informatik\HILF! Filius\asdfa.bmp"/>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258402" y="3284984"/>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7184" name="Picture 16" descr="C:\Users\Pit\Desktop\Dokumente Referendariat\Informatik\Fachseminar Informatik\HILF! Filius\yxc.bmp"/>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258402" y="3933056"/>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7185" name="Picture 17" descr="C:\Users\Pit\Desktop\Dokumente Referendariat\Informatik\Fachseminar Informatik\HILF! Filius\ysca.bmp"/>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258402" y="4555574"/>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7186" name="Picture 18" descr="C:\Users\Pit\Desktop\Dokumente Referendariat\Informatik\Fachseminar Informatik\HILF! Filius\csdad.bmp"/>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258402" y="5405556"/>
            <a:ext cx="609600" cy="60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0216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7172"/>
                                        </p:tgtEl>
                                        <p:attrNameLst>
                                          <p:attrName>style.visibility</p:attrName>
                                        </p:attrNameLst>
                                      </p:cBhvr>
                                      <p:to>
                                        <p:strVal val="visible"/>
                                      </p:to>
                                    </p:set>
                                    <p:animEffect transition="in" filter="fade">
                                      <p:cBhvr>
                                        <p:cTn id="15" dur="500"/>
                                        <p:tgtEl>
                                          <p:spTgt spid="717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7174"/>
                                        </p:tgtEl>
                                        <p:attrNameLst>
                                          <p:attrName>style.visibility</p:attrName>
                                        </p:attrNameLst>
                                      </p:cBhvr>
                                      <p:to>
                                        <p:strVal val="visible"/>
                                      </p:to>
                                    </p:set>
                                    <p:animEffect transition="in" filter="fade">
                                      <p:cBhvr>
                                        <p:cTn id="23" dur="500"/>
                                        <p:tgtEl>
                                          <p:spTgt spid="717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7175"/>
                                        </p:tgtEl>
                                        <p:attrNameLst>
                                          <p:attrName>style.visibility</p:attrName>
                                        </p:attrNameLst>
                                      </p:cBhvr>
                                      <p:to>
                                        <p:strVal val="visible"/>
                                      </p:to>
                                    </p:set>
                                    <p:animEffect transition="in" filter="fade">
                                      <p:cBhvr>
                                        <p:cTn id="31" dur="500"/>
                                        <p:tgtEl>
                                          <p:spTgt spid="717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fade">
                                      <p:cBhvr>
                                        <p:cTn id="36" dur="500"/>
                                        <p:tgtEl>
                                          <p:spTgt spid="3">
                                            <p:txEl>
                                              <p:pRg st="8" end="8"/>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7176"/>
                                        </p:tgtEl>
                                        <p:attrNameLst>
                                          <p:attrName>style.visibility</p:attrName>
                                        </p:attrNameLst>
                                      </p:cBhvr>
                                      <p:to>
                                        <p:strVal val="visible"/>
                                      </p:to>
                                    </p:set>
                                    <p:animEffect transition="in" filter="fade">
                                      <p:cBhvr>
                                        <p:cTn id="39" dur="500"/>
                                        <p:tgtEl>
                                          <p:spTgt spid="717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
                                            <p:txEl>
                                              <p:pRg st="10" end="10"/>
                                            </p:txEl>
                                          </p:spTgt>
                                        </p:tgtEl>
                                        <p:attrNameLst>
                                          <p:attrName>style.visibility</p:attrName>
                                        </p:attrNameLst>
                                      </p:cBhvr>
                                      <p:to>
                                        <p:strVal val="visible"/>
                                      </p:to>
                                    </p:set>
                                    <p:animEffect transition="in" filter="fade">
                                      <p:cBhvr>
                                        <p:cTn id="44" dur="500"/>
                                        <p:tgtEl>
                                          <p:spTgt spid="3">
                                            <p:txEl>
                                              <p:pRg st="10" end="10"/>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7177"/>
                                        </p:tgtEl>
                                        <p:attrNameLst>
                                          <p:attrName>style.visibility</p:attrName>
                                        </p:attrNameLst>
                                      </p:cBhvr>
                                      <p:to>
                                        <p:strVal val="visible"/>
                                      </p:to>
                                    </p:set>
                                    <p:animEffect transition="in" filter="fade">
                                      <p:cBhvr>
                                        <p:cTn id="47" dur="500"/>
                                        <p:tgtEl>
                                          <p:spTgt spid="717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12" end="12"/>
                                            </p:txEl>
                                          </p:spTgt>
                                        </p:tgtEl>
                                        <p:attrNameLst>
                                          <p:attrName>style.visibility</p:attrName>
                                        </p:attrNameLst>
                                      </p:cBhvr>
                                      <p:to>
                                        <p:strVal val="visible"/>
                                      </p:to>
                                    </p:set>
                                    <p:animEffect transition="in" filter="fade">
                                      <p:cBhvr>
                                        <p:cTn id="52" dur="500"/>
                                        <p:tgtEl>
                                          <p:spTgt spid="3">
                                            <p:txEl>
                                              <p:pRg st="12" end="12"/>
                                            </p:txEl>
                                          </p:spTgt>
                                        </p:tgtEl>
                                      </p:cBhvr>
                                    </p:animEffect>
                                  </p:childTnLst>
                                </p:cTn>
                              </p:par>
                              <p:par>
                                <p:cTn id="53" presetID="10" presetClass="entr" presetSubtype="0" fill="hold" nodeType="withEffect">
                                  <p:stCondLst>
                                    <p:cond delay="0"/>
                                  </p:stCondLst>
                                  <p:childTnLst>
                                    <p:set>
                                      <p:cBhvr>
                                        <p:cTn id="54" dur="1" fill="hold">
                                          <p:stCondLst>
                                            <p:cond delay="0"/>
                                          </p:stCondLst>
                                        </p:cTn>
                                        <p:tgtEl>
                                          <p:spTgt spid="7178"/>
                                        </p:tgtEl>
                                        <p:attrNameLst>
                                          <p:attrName>style.visibility</p:attrName>
                                        </p:attrNameLst>
                                      </p:cBhvr>
                                      <p:to>
                                        <p:strVal val="visible"/>
                                      </p:to>
                                    </p:set>
                                    <p:animEffect transition="in" filter="fade">
                                      <p:cBhvr>
                                        <p:cTn id="55" dur="500"/>
                                        <p:tgtEl>
                                          <p:spTgt spid="7178"/>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3">
                                            <p:txEl>
                                              <p:pRg st="14" end="14"/>
                                            </p:txEl>
                                          </p:spTgt>
                                        </p:tgtEl>
                                        <p:attrNameLst>
                                          <p:attrName>style.visibility</p:attrName>
                                        </p:attrNameLst>
                                      </p:cBhvr>
                                      <p:to>
                                        <p:strVal val="visible"/>
                                      </p:to>
                                    </p:set>
                                    <p:animEffect transition="in" filter="fade">
                                      <p:cBhvr>
                                        <p:cTn id="60" dur="500"/>
                                        <p:tgtEl>
                                          <p:spTgt spid="3">
                                            <p:txEl>
                                              <p:pRg st="14" end="14"/>
                                            </p:txEl>
                                          </p:spTgt>
                                        </p:tgtEl>
                                      </p:cBhvr>
                                    </p:animEffect>
                                  </p:childTnLst>
                                </p:cTn>
                              </p:par>
                              <p:par>
                                <p:cTn id="61" presetID="10" presetClass="entr" presetSubtype="0" fill="hold" nodeType="withEffect">
                                  <p:stCondLst>
                                    <p:cond delay="0"/>
                                  </p:stCondLst>
                                  <p:childTnLst>
                                    <p:set>
                                      <p:cBhvr>
                                        <p:cTn id="62" dur="1" fill="hold">
                                          <p:stCondLst>
                                            <p:cond delay="0"/>
                                          </p:stCondLst>
                                        </p:cTn>
                                        <p:tgtEl>
                                          <p:spTgt spid="7180"/>
                                        </p:tgtEl>
                                        <p:attrNameLst>
                                          <p:attrName>style.visibility</p:attrName>
                                        </p:attrNameLst>
                                      </p:cBhvr>
                                      <p:to>
                                        <p:strVal val="visible"/>
                                      </p:to>
                                    </p:set>
                                    <p:animEffect transition="in" filter="fade">
                                      <p:cBhvr>
                                        <p:cTn id="63" dur="500"/>
                                        <p:tgtEl>
                                          <p:spTgt spid="7180"/>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7">
                                            <p:txEl>
                                              <p:pRg st="2" end="2"/>
                                            </p:txEl>
                                          </p:spTgt>
                                        </p:tgtEl>
                                        <p:attrNameLst>
                                          <p:attrName>style.visibility</p:attrName>
                                        </p:attrNameLst>
                                      </p:cBhvr>
                                      <p:to>
                                        <p:strVal val="visible"/>
                                      </p:to>
                                    </p:set>
                                    <p:animEffect transition="in" filter="fade">
                                      <p:cBhvr>
                                        <p:cTn id="68" dur="500"/>
                                        <p:tgtEl>
                                          <p:spTgt spid="7">
                                            <p:txEl>
                                              <p:pRg st="2" end="2"/>
                                            </p:txEl>
                                          </p:spTgt>
                                        </p:tgtEl>
                                      </p:cBhvr>
                                    </p:animEffect>
                                  </p:childTnLst>
                                </p:cTn>
                              </p:par>
                              <p:par>
                                <p:cTn id="69" presetID="10" presetClass="entr" presetSubtype="0" fill="hold" nodeType="withEffect">
                                  <p:stCondLst>
                                    <p:cond delay="0"/>
                                  </p:stCondLst>
                                  <p:childTnLst>
                                    <p:set>
                                      <p:cBhvr>
                                        <p:cTn id="70" dur="1" fill="hold">
                                          <p:stCondLst>
                                            <p:cond delay="0"/>
                                          </p:stCondLst>
                                        </p:cTn>
                                        <p:tgtEl>
                                          <p:spTgt spid="7181"/>
                                        </p:tgtEl>
                                        <p:attrNameLst>
                                          <p:attrName>style.visibility</p:attrName>
                                        </p:attrNameLst>
                                      </p:cBhvr>
                                      <p:to>
                                        <p:strVal val="visible"/>
                                      </p:to>
                                    </p:set>
                                    <p:animEffect transition="in" filter="fade">
                                      <p:cBhvr>
                                        <p:cTn id="71" dur="500"/>
                                        <p:tgtEl>
                                          <p:spTgt spid="7181"/>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7">
                                            <p:txEl>
                                              <p:pRg st="4" end="4"/>
                                            </p:txEl>
                                          </p:spTgt>
                                        </p:tgtEl>
                                        <p:attrNameLst>
                                          <p:attrName>style.visibility</p:attrName>
                                        </p:attrNameLst>
                                      </p:cBhvr>
                                      <p:to>
                                        <p:strVal val="visible"/>
                                      </p:to>
                                    </p:set>
                                    <p:animEffect transition="in" filter="fade">
                                      <p:cBhvr>
                                        <p:cTn id="76" dur="500"/>
                                        <p:tgtEl>
                                          <p:spTgt spid="7">
                                            <p:txEl>
                                              <p:pRg st="4" end="4"/>
                                            </p:txEl>
                                          </p:spTgt>
                                        </p:tgtEl>
                                      </p:cBhvr>
                                    </p:animEffect>
                                  </p:childTnLst>
                                </p:cTn>
                              </p:par>
                              <p:par>
                                <p:cTn id="77" presetID="10" presetClass="entr" presetSubtype="0" fill="hold" nodeType="withEffect">
                                  <p:stCondLst>
                                    <p:cond delay="0"/>
                                  </p:stCondLst>
                                  <p:childTnLst>
                                    <p:set>
                                      <p:cBhvr>
                                        <p:cTn id="78" dur="1" fill="hold">
                                          <p:stCondLst>
                                            <p:cond delay="0"/>
                                          </p:stCondLst>
                                        </p:cTn>
                                        <p:tgtEl>
                                          <p:spTgt spid="7182"/>
                                        </p:tgtEl>
                                        <p:attrNameLst>
                                          <p:attrName>style.visibility</p:attrName>
                                        </p:attrNameLst>
                                      </p:cBhvr>
                                      <p:to>
                                        <p:strVal val="visible"/>
                                      </p:to>
                                    </p:set>
                                    <p:animEffect transition="in" filter="fade">
                                      <p:cBhvr>
                                        <p:cTn id="79" dur="500"/>
                                        <p:tgtEl>
                                          <p:spTgt spid="7182"/>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7">
                                            <p:txEl>
                                              <p:pRg st="6" end="6"/>
                                            </p:txEl>
                                          </p:spTgt>
                                        </p:tgtEl>
                                        <p:attrNameLst>
                                          <p:attrName>style.visibility</p:attrName>
                                        </p:attrNameLst>
                                      </p:cBhvr>
                                      <p:to>
                                        <p:strVal val="visible"/>
                                      </p:to>
                                    </p:set>
                                    <p:animEffect transition="in" filter="fade">
                                      <p:cBhvr>
                                        <p:cTn id="84" dur="500"/>
                                        <p:tgtEl>
                                          <p:spTgt spid="7">
                                            <p:txEl>
                                              <p:pRg st="6" end="6"/>
                                            </p:txEl>
                                          </p:spTgt>
                                        </p:tgtEl>
                                      </p:cBhvr>
                                    </p:animEffect>
                                  </p:childTnLst>
                                </p:cTn>
                              </p:par>
                              <p:par>
                                <p:cTn id="85" presetID="10" presetClass="entr" presetSubtype="0" fill="hold" nodeType="withEffect">
                                  <p:stCondLst>
                                    <p:cond delay="0"/>
                                  </p:stCondLst>
                                  <p:childTnLst>
                                    <p:set>
                                      <p:cBhvr>
                                        <p:cTn id="86" dur="1" fill="hold">
                                          <p:stCondLst>
                                            <p:cond delay="0"/>
                                          </p:stCondLst>
                                        </p:cTn>
                                        <p:tgtEl>
                                          <p:spTgt spid="7183"/>
                                        </p:tgtEl>
                                        <p:attrNameLst>
                                          <p:attrName>style.visibility</p:attrName>
                                        </p:attrNameLst>
                                      </p:cBhvr>
                                      <p:to>
                                        <p:strVal val="visible"/>
                                      </p:to>
                                    </p:set>
                                    <p:animEffect transition="in" filter="fade">
                                      <p:cBhvr>
                                        <p:cTn id="87" dur="500"/>
                                        <p:tgtEl>
                                          <p:spTgt spid="7183"/>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7">
                                            <p:txEl>
                                              <p:pRg st="8" end="8"/>
                                            </p:txEl>
                                          </p:spTgt>
                                        </p:tgtEl>
                                        <p:attrNameLst>
                                          <p:attrName>style.visibility</p:attrName>
                                        </p:attrNameLst>
                                      </p:cBhvr>
                                      <p:to>
                                        <p:strVal val="visible"/>
                                      </p:to>
                                    </p:set>
                                    <p:animEffect transition="in" filter="fade">
                                      <p:cBhvr>
                                        <p:cTn id="92" dur="500"/>
                                        <p:tgtEl>
                                          <p:spTgt spid="7">
                                            <p:txEl>
                                              <p:pRg st="8" end="8"/>
                                            </p:txEl>
                                          </p:spTgt>
                                        </p:tgtEl>
                                      </p:cBhvr>
                                    </p:animEffect>
                                  </p:childTnLst>
                                </p:cTn>
                              </p:par>
                              <p:par>
                                <p:cTn id="93" presetID="10" presetClass="entr" presetSubtype="0" fill="hold" nodeType="withEffect">
                                  <p:stCondLst>
                                    <p:cond delay="0"/>
                                  </p:stCondLst>
                                  <p:childTnLst>
                                    <p:set>
                                      <p:cBhvr>
                                        <p:cTn id="94" dur="1" fill="hold">
                                          <p:stCondLst>
                                            <p:cond delay="0"/>
                                          </p:stCondLst>
                                        </p:cTn>
                                        <p:tgtEl>
                                          <p:spTgt spid="7184"/>
                                        </p:tgtEl>
                                        <p:attrNameLst>
                                          <p:attrName>style.visibility</p:attrName>
                                        </p:attrNameLst>
                                      </p:cBhvr>
                                      <p:to>
                                        <p:strVal val="visible"/>
                                      </p:to>
                                    </p:set>
                                    <p:animEffect transition="in" filter="fade">
                                      <p:cBhvr>
                                        <p:cTn id="95" dur="500"/>
                                        <p:tgtEl>
                                          <p:spTgt spid="7184"/>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grpId="0" nodeType="clickEffect">
                                  <p:stCondLst>
                                    <p:cond delay="0"/>
                                  </p:stCondLst>
                                  <p:childTnLst>
                                    <p:set>
                                      <p:cBhvr>
                                        <p:cTn id="99" dur="1" fill="hold">
                                          <p:stCondLst>
                                            <p:cond delay="0"/>
                                          </p:stCondLst>
                                        </p:cTn>
                                        <p:tgtEl>
                                          <p:spTgt spid="7">
                                            <p:txEl>
                                              <p:pRg st="10" end="10"/>
                                            </p:txEl>
                                          </p:spTgt>
                                        </p:tgtEl>
                                        <p:attrNameLst>
                                          <p:attrName>style.visibility</p:attrName>
                                        </p:attrNameLst>
                                      </p:cBhvr>
                                      <p:to>
                                        <p:strVal val="visible"/>
                                      </p:to>
                                    </p:set>
                                    <p:animEffect transition="in" filter="fade">
                                      <p:cBhvr>
                                        <p:cTn id="100" dur="500"/>
                                        <p:tgtEl>
                                          <p:spTgt spid="7">
                                            <p:txEl>
                                              <p:pRg st="10" end="10"/>
                                            </p:txEl>
                                          </p:spTgt>
                                        </p:tgtEl>
                                      </p:cBhvr>
                                    </p:animEffect>
                                  </p:childTnLst>
                                </p:cTn>
                              </p:par>
                              <p:par>
                                <p:cTn id="101" presetID="10" presetClass="entr" presetSubtype="0" fill="hold" nodeType="withEffect">
                                  <p:stCondLst>
                                    <p:cond delay="0"/>
                                  </p:stCondLst>
                                  <p:childTnLst>
                                    <p:set>
                                      <p:cBhvr>
                                        <p:cTn id="102" dur="1" fill="hold">
                                          <p:stCondLst>
                                            <p:cond delay="0"/>
                                          </p:stCondLst>
                                        </p:cTn>
                                        <p:tgtEl>
                                          <p:spTgt spid="7185"/>
                                        </p:tgtEl>
                                        <p:attrNameLst>
                                          <p:attrName>style.visibility</p:attrName>
                                        </p:attrNameLst>
                                      </p:cBhvr>
                                      <p:to>
                                        <p:strVal val="visible"/>
                                      </p:to>
                                    </p:set>
                                    <p:animEffect transition="in" filter="fade">
                                      <p:cBhvr>
                                        <p:cTn id="103" dur="500"/>
                                        <p:tgtEl>
                                          <p:spTgt spid="7185"/>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7">
                                            <p:txEl>
                                              <p:pRg st="12" end="12"/>
                                            </p:txEl>
                                          </p:spTgt>
                                        </p:tgtEl>
                                        <p:attrNameLst>
                                          <p:attrName>style.visibility</p:attrName>
                                        </p:attrNameLst>
                                      </p:cBhvr>
                                      <p:to>
                                        <p:strVal val="visible"/>
                                      </p:to>
                                    </p:set>
                                    <p:animEffect transition="in" filter="fade">
                                      <p:cBhvr>
                                        <p:cTn id="108" dur="500"/>
                                        <p:tgtEl>
                                          <p:spTgt spid="7">
                                            <p:txEl>
                                              <p:pRg st="12" end="12"/>
                                            </p:txEl>
                                          </p:spTgt>
                                        </p:tgtEl>
                                      </p:cBhvr>
                                    </p:animEffect>
                                  </p:childTnLst>
                                </p:cTn>
                              </p:par>
                              <p:par>
                                <p:cTn id="109" presetID="10" presetClass="entr" presetSubtype="0" fill="hold" nodeType="withEffect">
                                  <p:stCondLst>
                                    <p:cond delay="0"/>
                                  </p:stCondLst>
                                  <p:childTnLst>
                                    <p:set>
                                      <p:cBhvr>
                                        <p:cTn id="110" dur="1" fill="hold">
                                          <p:stCondLst>
                                            <p:cond delay="0"/>
                                          </p:stCondLst>
                                        </p:cTn>
                                        <p:tgtEl>
                                          <p:spTgt spid="7186"/>
                                        </p:tgtEl>
                                        <p:attrNameLst>
                                          <p:attrName>style.visibility</p:attrName>
                                        </p:attrNameLst>
                                      </p:cBhvr>
                                      <p:to>
                                        <p:strVal val="visible"/>
                                      </p:to>
                                    </p:set>
                                    <p:animEffect transition="in" filter="fade">
                                      <p:cBhvr>
                                        <p:cTn id="111" dur="500"/>
                                        <p:tgtEl>
                                          <p:spTgt spid="71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uiExpand="1"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Klarheit">
  <a:themeElements>
    <a:clrScheme name="Klarheit">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Larissa Klassisch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larheit">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0</TotalTime>
  <Words>1402</Words>
  <Application>Microsoft Office PowerPoint</Application>
  <PresentationFormat>Bildschirmpräsentation (4:3)</PresentationFormat>
  <Paragraphs>217</Paragraphs>
  <Slides>18</Slides>
  <Notes>6</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18</vt:i4>
      </vt:variant>
    </vt:vector>
  </HeadingPairs>
  <TitlesOfParts>
    <vt:vector size="22" baseType="lpstr">
      <vt:lpstr>Arial</vt:lpstr>
      <vt:lpstr>Calibri</vt:lpstr>
      <vt:lpstr>Wingdings</vt:lpstr>
      <vt:lpstr>Klarheit</vt:lpstr>
      <vt:lpstr>Rechnernetze mit Filius simulieren </vt:lpstr>
      <vt:lpstr>Agenda</vt:lpstr>
      <vt:lpstr>Rechnernetze als Themengebiet im Kerncurriculum für die Qualifikationsphase der gymnasialen Oberstufe</vt:lpstr>
      <vt:lpstr>Rechnernetze als Themengebiet im Kerncurriculum für die Qualifikationsphase der gymnasialen Oberstufe</vt:lpstr>
      <vt:lpstr>Filius als Simulationssoftware für Rechnernetze</vt:lpstr>
      <vt:lpstr>Aufbau der Software</vt:lpstr>
      <vt:lpstr>Aufbau der Software</vt:lpstr>
      <vt:lpstr>Aufbau der Software</vt:lpstr>
      <vt:lpstr>Aufbau der Software</vt:lpstr>
      <vt:lpstr>Aufbau der Software</vt:lpstr>
      <vt:lpstr>erste Schritte</vt:lpstr>
      <vt:lpstr>erste Schritte</vt:lpstr>
      <vt:lpstr>erste Schritte</vt:lpstr>
      <vt:lpstr>erste Schritte</vt:lpstr>
      <vt:lpstr>erste Schritte</vt:lpstr>
      <vt:lpstr>Stationsarbeit</vt:lpstr>
      <vt:lpstr>weitere Möglichkeiten</vt:lpstr>
      <vt:lpstr>Quellenverzeichnis</vt:lpstr>
    </vt:vector>
  </TitlesOfParts>
  <Company>Ostfalia Hochschule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Rechnernetze mit Filius simulieren</dc:title>
  <dc:creator>Pit Grösch</dc:creator>
  <cp:lastModifiedBy>Pit Grösch</cp:lastModifiedBy>
  <cp:revision>35</cp:revision>
  <dcterms:created xsi:type="dcterms:W3CDTF">2018-08-27T14:50:00Z</dcterms:created>
  <dcterms:modified xsi:type="dcterms:W3CDTF">2018-09-12T19:15:07Z</dcterms:modified>
</cp:coreProperties>
</file>